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6" r:id="rId3"/>
    <p:sldId id="258" r:id="rId4"/>
    <p:sldId id="259" r:id="rId5"/>
    <p:sldId id="260" r:id="rId6"/>
    <p:sldId id="262" r:id="rId7"/>
    <p:sldId id="261" r:id="rId8"/>
    <p:sldId id="263" r:id="rId9"/>
    <p:sldId id="264" r:id="rId10"/>
    <p:sldId id="265" r:id="rId11"/>
    <p:sldId id="266" r:id="rId12"/>
    <p:sldId id="267" r:id="rId13"/>
    <p:sldId id="268" r:id="rId1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82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5T19:56:09.9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342 601,'843'0,"-563"-15,-9 0,792 16,-1045 0,1 0,-1 2,0 0,34 10,68 33,-22-7,-83-32,1 1,-1 0,-1 1,0 1,0 0,0 1,12 14,-9-9,4 5,-1 1,30 42,-3-3,-11-21,-25-30,-1 1,0 0,-1 0,-1 1,0 1,10 18,-4 7,13 55,-3-6,2-18,-13-37,12 47,-9-10,-3 1,-4 1,2 109,-13 2356,2-1659,2-828,10 58,2 34,-13 495,-2-308,1 1315,0-1628,1-1,1 0,1 0,0 0,7 21,32 64,-36-85,-3-9,-1 0,0 0,0 1,-1-1,1 0,-1 1,0-1,-1 1,1-1,-1 1,0-1,-1 1,0 5,0-7,-1 1,1-1,-1 0,0 0,0 0,-1 0,1 0,-1 0,0-1,0 1,0-1,0 0,-1 0,1 0,-1 0,-4 2,-2 1,0-1,-1 0,1-1,-1 0,0-1,0 0,0-1,-22 3,-9-3,-46-3,46 0,-1062-3,637 5,449-2,1-1,0 0,-23-7,20 4,0 1,-23-1,-131 4,-4 0,47-17,92 12,-24-8,42 8,-1 2,-31-4,19 8,25 0,0 0,0 0,0 0,0-1,1-1,-1 1,0-1,1-1,-1 0,1 0,-8-4,-1-3,1 1,-1 1,0 0,-1 2,0 0,0 1,0 0,-1 2,1 0,-1 1,-37 2,42 0,-1 0,1-1,-1-1,1 0,-1-1,-23-8,33 9,1 0,-1 0,1 0,-1-1,1 0,0 0,0 0,0 0,1 0,-1-1,1 0,0 0,-1 0,2 0,-1 0,1-1,-1 1,1-1,0 1,1-1,-1 0,-1-9,0-20,1 0,2 1,4-35,-1-11,-1-1178,-4 639,-11 438,0 39,8-523,7 373,-2-1107,2 1360,10-54,0-13,4-62,2-78,-20-1076,1 1293,-2 0,-7-36,4 34,-3-50,8-313,2 186,-1 203,0-1,0 0,0 1,0-1,1 0,0 1,0-1,0 1,1-1,-1 1,1 0,0 0,0-1,0 1,1 0,0 1,-1-1,1 0,1 1,-1 0,0 0,1 0,0 0,-1 0,1 1,8-4,4-1,0 1,1 1,-1 0,1 1,1 1,21-1,109 1,-103 4,1034 2,-908-3,-144 2,0 1,0 1,0 1,42 15,-2-2,106 36,-110-32,-22-7,-26-9,1 0,-1-1,32 5,-5-3,-1 1,0 2,-1 2,0 2,-1 2,0 1,60 37,-84-47,0 0,0 0,23 5,-29-9,1-1,0 2,-1-1,1 1,-1 1,0-1,-1 2,1-1,-1 1,0 0,9 10,-3 0,-1 1,-1 0,0 0,15 32,-24-40,1 0,-1 0,-1 0,0 1,0-1,-1 1,0 0,-1-1,0 1,0 0,-1-1,-3 13,1-9,0-1,-1-1,-1 1,0 0,-1-1,0 0,0-1,-1 1,-1-1,0 0,0-1,-1 0,0 0,-15 10,-2 0,-1-2,-1 0,0-2,-47 17,21-14,-2-2,0-3,-76 8,74-12,-677 60,1-54,638-14,-890-2,980 1,3 0,0 0,1-1,-1 2,0-1,0 0,0 1,0-1,1 1,-1 0,-2 1,4-2,1 0,0 0,0 0,0 0,-1 0,1 0,0 1,0-1,0 0,0 0,0 0,-1 0,1 1,0-1,0 0,0 0,0 0,0 1,0-1,0 0,0 0,0 0,0 1,0-1,0 0,0 0,0 0,0 1,0-1,0 0,0 0,0 1,0-1,0 0,0 0,0 0,0 1,0-1,1 0,-1 0,0 0,0 0,0 1,0-1,0 0,1 0,-1 0,11 8,-10-7,16 9,1-1,-1-1,1-1,1 0,35 7,108 10,383 24,58 26,-5 49,-530-103,71 17,-131-36,-1 1,0 0,0 0,1 1,-2 0,1 0,0 1,-1-1,1 2,-1-1,0 1,-1 0,1 0,-1 0,0 1,0 0,0 0,-1 0,0 0,-1 1,1-1,3 13,-2-7,-1-1,0 1,-2 1,1-1,-1 0,-1 1,0 20,-1-24,-1-1,0 1,0 0,-1-1,0 0,-1 1,0-1,0 0,0 0,-1 0,-9 12,0-1,-1 0,-1-1,0-1,-1 0,-1-2,-1 1,-31 19,-396 187,394-198,-402 232,379-207,-57 34,107-69,-1-2,-1-1,-40 13,62-24,0 1,0 0,0 1,0-1,0 1,0 0,0 0,1 0,-1 0,1 0,-1 1,1 0,0 0,-3 4,5-7,1 0,0 0,0 1,0-1,-1 0,1 1,0-1,0 0,0 1,0-1,0 0,0 1,0-1,0 0,0 1,0-1,0 0,0 1,0-1,0 0,0 1,0-1,0 0,0 1,1-1,-1 0,0 1,0-1,0 0,0 0,1 1,-1-1,0 0,0 0,1 1,-1-1,0 0,1 0,-1 0,0 1,1-1,17 5,2-2,1-2,-1 0,0-1,25-4,315-37,-23 2,415 6,-733 33,1 1,0 1,22 6,-34-6,0 0,0 1,0 0,0 0,0 1,-1 0,1 1,-1 0,10 8,23 17,-32-24,1 0,-1 0,0 1,14 15,-15-14,0 1,0 0,-1 0,0 1,-1 0,0 0,-1 0,0 0,0 1,-1 0,-1 0,1 0,0 18,-2-18,-1 0,0-1,-1 1,0 0,-5 18,5-25,0-1,0 0,-1 0,1 0,-1 0,0 0,0 0,0 0,0-1,0 1,-1-1,1 1,-1-1,0 0,0 0,0 0,1 0,-2-1,1 1,0-1,-6 2,-114 25,71-18,-144 15,50-8,65-5,-1-1,-87 24,123-22,-280 68,298-76,-87 19,103-21,0 1,1 1,-1 0,1 0,1 1,-1 0,-12 11,20-14,0-1,0 1,0 0,1-1,-1 1,1 1,0-1,0 0,0 0,-1 5,2-7,1 0,0 1,0-1,-1 0,1 1,0-1,0 0,0 0,1 1,-1-1,0 0,0 1,1-1,-1 0,1 0,-1 0,1 1,-1-1,1 0,0 0,-1 0,1 0,0 0,0 0,0 0,0 0,0 0,0-1,0 1,0 0,0-1,0 1,1-1,-1 1,1 0,20 7,-1-1,1-1,0-1,0-1,33 2,0 1,779 163,-768-152,-1 3,76 36,-123-48,1 0,-1 2,0 0,-1 1,-1 1,0 1,0 0,-2 1,0 0,0 1,17 29,-17-21,-1 0,-2 1,-1 0,0 1,-2 0,-1 1,-2-1,0 1,-2 1,0-1,-2 0,-1 1,-2-1,0 0,-2 0,-1 0,-9 30,8-42,-1 1,0-1,-1-1,-1 0,0 0,-1 0,0-1,-1-1,0 0,-1 0,-1-1,0-1,-21 14,-17 6,0-3,-81 32,117-54,-45 24,-85 54,-18 8,126-75,-1-3,-55 14,51-16,32-8,0 1,1 0,0 1,-14 9,1 0,20-13,-1 0,1 1,0-1,-1 1,1 0,0 0,0 0,0 0,-3 4,5-5,0-1,-1 0,1 1,0-1,0 0,0 1,0-1,0 1,0-1,0 0,0 1,0-1,0 0,0 1,0-1,0 1,0-1,0 0,0 1,0-1,1 0,-1 1,0-1,0 0,0 1,0-1,1 0,-1 1,2 0,-1 0,1 0,-1-1,0 1,1 0,-1-1,1 1,-1-1,1 1,0-1,1 0,254 24,-135-15,42 4,201 21,-281-22,-1 4,106 34,-136-33,47 17,-87-29,-1 1,0 1,0 0,0 1,17 14,-20-13,1-1,-2 1,1 1,-1-1,-1 2,0-1,0 1,-1 0,0 0,-1 1,-1-1,0 1,0 0,-1 0,0 1,-1-1,-1 1,0-1,-1 1,0 0,-3 16,1-11,-2-1,0 1,-2-1,1 0,-2 0,0-1,-1 0,-1 0,-11 15,5-11,-1-1,-1-1,0 0,-1-2,-40 29,15-18,-1-2,-1-2,-1-3,-1-1,-93 24,-37 14,94-29,-3 4,-82 45,101-45,36-19,-43 11,-6 3,71-24,1 0,1 1,-1 0,1 0,-1 1,1 0,0 0,-11 12,14-12,0 1,1-1,0 0,-1 1,2 0,-1 0,1-1,0 2,0-1,0 0,1 0,-1 12,1-10,1 1,0-1,0 1,1-1,0 1,0-1,1 0,0 1,0-1,1 0,0 0,1 0,0-1,0 1,0-1,1 0,0 0,1 0,-1-1,1 0,1 0,6 5,6 4,1-2,0 0,0-1,40 16,93 26,-143-51,108 30,1-6,123 12,-219-36,0 1,-1 1,1 1,-1 1,-1 1,0 0,32 19,-50-25,0-1,0 1,0 0,-1 0,1 0,-1 0,1 0,-1 1,0-1,0 1,0-1,0 1,-1 0,1-1,-1 1,1 0,-1 0,0 0,0 1,-1-1,1 0,0 0,-1 0,0 1,0-1,0 0,0 0,0 1,-1-1,0 0,1 0,-1 0,0 0,-1 0,1 0,0 0,-1 0,0 0,-3 4,-7 10,-2 0,0-1,-1 0,0-2,-1 1,-1-2,0 0,-31 16,-13 4,-87 32,51-28,-129 28,-106 7,256-57,-118 26,148-31,-68 12,113-22,-33 2,19-7,15 5,0-1,-1 1,1-1,0 1,0 0,-1-1,1 1,0-1,0 1,0-1,0 1,0-1,0 1,0 0,0-1,0 1,0-1,0 1,0-1,0 1,0-1,0 1,0-1,0 1,0 0,1-1,-1 1,0-1,1 0,0-1,1 0,-1 0,1 0,0 0,0 1,0-1,0 0,0 1,1 0,-1-1,0 1,0 0,1 0,-1 0,1 0,4 0,48-7,-46 7,360-4,-210 7,637-1,-767 0,1 2,33 8,-32-6,52 4,1-9,-53-2,0 2,-1 1,1 2,0 0,50 14,-36-2,-16-4,0-1,0-2,1-1,0-1,46 3,-55-9,36 0,-54 0,0-1,1 1,-1-1,0 1,0-1,0 0,0 0,0-1,0 1,0-1,0 1,-1-1,5-3,-6 4,0 0,-1 0,1 0,0 0,-1 0,1-1,-1 1,1 0,-1 0,0 0,0 0,1 0,-1-1,0 1,0 0,0 0,0 0,0-1,0 1,-1-2,-9-25,6 20,-36-76,27 60,0-2,2 0,1 0,-13-50,-32-413,45 240,-13-131,-16 27,3 15,-1 88,-17-144,43 29,10 147,-6 134,-21-104,18 132,1-25,4 0,6-114,1 71,-2-1584,3 1657,2 1,16-70,6-56,-24-167,-5 184,1 66,3-107,-1 180,2 0,0 0,1 1,0-1,2 1,1 0,0 0,13-23,-14 30,-1 0,-1 0,0 0,0-1,-1 1,-1-1,0 0,-1-18,1 10,8-41,-2 9,1-5,-8 53,0 1,1-1,-1 1,1-1,0 1,0 0,1 0,-1 0,5-5,-5 6,1 1,0 0,0 0,0 0,0 0,0 0,0 1,0 0,0-1,1 1,-1 0,1 0,-1 1,1-1,5 1,-8 2,-8 4,-19 8,-46 16,25-10,-238 92,-401 102,446-154,-258 30,406-81,-86 13,113-8,-93 35,-61 37,117-45,-188 85,-353 208,615-317,-72 37,87-48,0-1,-1-1,1 0,-1 0,-25 2,37-6,0 0,0 0,0 1,0-1,0 1,0-1,0 1,1-1,-1 1,0 0,0 0,1 0,-1 0,-1 2,2-3,0 1,1 0,-1 0,1-1,-1 1,1 0,0 0,-1 0,1 0,0 0,-1-1,1 1,0 0,0 0,0 0,0 0,0 0,0 0,0 0,0 2,1 0,0-1,1 1,-1 0,0 0,1-1,0 1,-1-1,1 1,0-1,0 0,1 0,-1 1,0-2,1 1,-1 0,4 1,16 9,0-2,1 0,29 7,76 14,-68-17,82 18,-21-6,152 54,-161-40,1-4,154 26,-249-59,-1 0,1 1,-1 1,23 10,-36-13,0 0,0 0,0 1,0-1,0 1,-1 0,1 0,-1 0,0 0,0 1,0-1,0 1,-1 0,1 0,-1 0,0 0,0 0,-1 1,1-1,-1 0,1 9,-1-1,0 0,-1-1,-1 1,0-1,0 1,-1-1,-1 1,0-1,-1 0,0 0,0 0,-1-1,-1 1,1-1,-2-1,1 1,-16 16,-10 6,-1-1,-1-1,-49 32,42-32,10-8,16-12,1 1,-21 19,31-26,0 1,0 0,0 0,1 0,-1 0,1 1,1-1,-1 1,1 0,0 0,-2 8,3-5,0-1,0 1,1 0,0-1,0 1,1 0,0-1,0 1,1-1,3 10,0-6,0 0,1 0,0 0,1-1,0 0,9 10,12 10,1-2,2-1,42 30,-65-52,30 23,105 86,-115-89,-1 1,44 56,-33-35,-23-30,0 1,15 26,-26-38,-1 1,1-1,-2 1,1-1,-1 1,0 0,0 0,-1 0,0 1,0 11,-2-17,1 0,0 0,-1 0,0 0,0 0,0 0,0-1,0 1,0 0,-1-1,1 1,-1-1,0 1,1-1,-1 0,0 0,-1 0,1 0,0 0,-3 2,-7 3,0-1,0 0,-17 7,-20 10,-29 18,53-29,-36 24,60-36,0 0,1 1,-1-1,0 1,1-1,-1 1,0-1,1 1,-1-1,1 1,-1 0,0-1,1 1,0 0,-1 0,1-1,-1 1,1 0,0 0,0 0,-1-1,1 1,0 0,0 1,0-1,1 0,-1 0,1-1,-1 1,1 0,-1 0,1-1,0 1,-1 0,1-1,0 1,-1-1,1 1,0-1,0 1,0-1,0 1,1-1,7 4,1-1,0-1,12 2,-16-3,175 18,-85-10,168 9,-260-18,-1 1,1 0,0 0,-1 0,0 0,1 0,-1 1,0 0,1 0,-1-1,0 2,3 2,-5-4,0 0,0-1,0 1,-1 0,1 0,0 0,-1 0,1 0,-1 0,1 0,-1 0,0 0,1 1,-1-1,0 0,0 0,0 0,0 0,0 0,0 0,0 1,0-1,0 0,0 0,-1 0,1 0,0 0,-1 0,1 0,-1 0,1 0,-1 0,0 0,1 0,-1 0,0 0,0 0,1 0,-1-1,0 1,0 0,-1 0,-5 4,-1 0,1 0,-1-1,0 0,0-1,-1 0,1 0,0-1,-18 3,-10 0,-38-1,50-3,-335 0,241-2,209 2,126 19,-162-11,-1 2,0 3,82 32,-133-45,1 1,-1-1,0 1,0 0,0 0,0 0,0 0,0 1,-1-1,1 1,-1-1,0 1,0 0,1 0,1 4,-4-5,1 1,0-1,-1 0,1 0,-1 1,0-1,0 0,0 1,0-1,0 0,0 1,-1-1,1 0,-1 0,1 1,-1-1,0 0,0 0,0 0,0 0,0 0,-1 0,1 0,-3 2,-4 5,-1-1,0 0,0 0,-1-1,0 0,0 0,-14 5,5-3,0-1,0-1,-33 8,13-8,0-2,-47 0,-81-7,73-1,-378 2,471 0,-1 1,1 0,0 0,-1 0,1 0,-1 0,1 0,0 1,-1-1,1 0,0 1,0-1,-3 2,6-1,-1 0,0 0,1 0,-1-1,1 1,0 0,-1-1,1 1,0-1,-1 1,1-1,0 0,1 0,143 19,-98-15,155 15,997 100,-910-90,-49-1,-138-15,193 27,-290-39,4 0,-1 0,0 1,-1 0,1 1,16 7,-24-10,0 1,0 0,0 0,0 0,0 0,0 0,0 0,0 0,0 0,-1 0,1 0,0 0,-1 0,1 1,-1-1,1 0,-1 0,0 1,0-1,1 0,-1 0,0 1,0-1,0 0,0 1,-1-1,1 2,-1 0,0 1,0-1,0 0,0 0,0 1,-1-1,1 0,-1-1,-4 7,0-3,0 0,-1 0,1 0,-2-1,1 0,0-1,-12 6,-64 23,82-32,-93 27,-155 28,165-39,-346 61,-582 32,768-107,242-3,-1 0,1 0,-1 0,1 0,-1 0,1 1,-1-1,1 1,0-1,-1 1,1 0,0 0,0 0,0 1,-1-1,1 0,0 1,1-1,-1 1,0 0,0 0,1 0,-1 0,1 0,0 0,-1 0,1 0,0 0,0 0,0 1,1-1,-1 0,0 1,1-1,0 1,-1-1,1 1,0-1,0 1,1 3,0 2,1 0,-1-1,1 1,1 0,0-1,0 0,0 1,1-1,0 0,0-1,10 12,-4-8,0 0,1-1,1-1,-1 0,2 0,-1-1,23 9,98 28,509 87,-597-125,-1 0,63 16,-103-21,0 0,-1 1,1-1,0 1,-1 0,1 0,-1 0,0 1,0-1,0 1,0 0,0-1,0 1,-1 1,4 5,-3-4,-1 0,1 1,-1 0,0-1,-1 1,1 0,-1 0,-1 0,1 10,-1-3,-1 1,-1 0,0-1,0 1,-2-1,0 0,0 1,-9 16,3-12,-1-1,0 0,-1-1,-1 0,-1-1,-26 24,-105 70,91-71,-7 4,-1-1,-3-4,0-2,-3-4,0-2,-2-3,-116 26,159-48,0-1,-43-1,23-2,33 1,0 0,-1 1,1 1,0 0,1 0,-24 10,37-13,-1 0,1 1,-1-1,1 0,0 0,-1 0,1 0,-1 1,1-1,0 0,-1 0,1 1,0-1,-1 0,1 0,0 1,-1-1,1 1,0-1,0 0,-1 1,1-1,0 0,0 1,0-1,0 1,-1-1,1 1,0-1,0 0,0 1,0-1,0 1,0-1,0 1,0-1,0 1,1-1,-1 0,0 1,0-1,0 1,0-1,1 0,-1 1,0-1,0 1,1-1,-1 0,0 1,0-1,1 0,0 1,1 1,1 0,0 0,0-1,-1 1,1-1,6 2,9 2,1-1,0-1,0-1,20 1,-33-3,759 9,-519-11,77 1,-323 1,7 0,0 0,0 1,0-1,8 3,-14-3,-1 0,1 0,0 1,0-1,0 0,-1 0,1 1,0-1,-1 0,1 1,0-1,-1 1,1-1,0 1,-1-1,1 1,-1-1,1 1,-1 0,1-1,-1 1,1 0,-1-1,0 1,1 0,-1-1,0 1,0 0,1 0,-1 0,0-1,0 1,0 0,0 0,0-1,0 1,0 0,0 0,0 0,-1-1,1 1,0 0,0 0,-1-1,1 1,-1 0,1-1,-1 2,-2 3,-1-1,1 1,-1-1,0 0,0 0,0 0,0-1,-1 1,0-1,-5 3,-10 4,-27 10,-23 4,-1-2,-142 22,-156-3,338-38,-64 3,-59 7,147-12,0 1,0-1,1 1,-1 0,0 1,1 0,0 0,-1 0,1 1,0 0,1 0,-10 8,11-7,0 0,0 0,1 0,-1 0,1 0,1 1,-1-1,1 1,0 0,0 0,1 0,-1 0,1 0,0 10,1-10,0-1,0 1,0-1,1 1,-1-1,1 0,1 1,-1-1,1 0,0 0,0 0,0 0,1 0,0 0,0 0,7 7,-3-4,2-1,-1 0,1-1,0 0,0 0,1-1,16 7,36 12,112 27,-39-14,-111-31,-18-5,1 0,-1 1,1 0,-1 0,1 1,6 3,-12-5,0 0,0 0,0-1,-1 1,1 0,0 0,0 0,0 0,-1 0,1 1,0-1,-1 0,1 0,-1 0,0 0,1 1,-1-1,0 0,0 0,1 1,-1-1,0 0,0 1,-1-1,1 0,0 0,0 1,-1-1,1 0,0 0,-1 0,1 1,-1-1,0 0,1 0,-1 0,-1 2,-4 5,-1 1,0-1,0 0,0 0,-1-1,0 0,-1 0,-14 8,-10 4,-38 16,-48 19,-209 63,290-108,-62 8,80-15,-1 0,1-2,-1-1,-34-5,84 4,153-11,11-9,986-129,-1049 134,37-4,-163 21,0-1,-1 1,1 0,0 0,0 0,-1 1,1 0,5 1,-8-2,-1 0,0 0,1 1,-1-1,0 0,1 0,-1 1,0-1,1 0,-1 0,0 1,0-1,1 0,-1 1,0-1,0 0,1 1,-1-1,0 1,0-1,0 0,0 1,0-1,0 1,0-1,0 0,0 1,0 0,0 0,-1 1,1-1,-1 1,1-1,-1 1,0-1,0 0,0 1,1-1,-2 0,0 2,-8 7,0 0,-1-1,0-1,0 1,-1-2,-21 11,-81 30,109-46,-539 153,479-139,-11 0,-1-4,-108 5,-157-16,157-3,174 2,0 1,0 0,1 1,-1 0,0 0,1 2,-1-1,1 1,-19 10,14-4,0 0,1 1,0 0,0 1,-14 18,23-25,0 0,-1 0,0 0,1-1,-1 0,-1 0,1 0,0-1,-1 0,0 0,0-1,-13 4,0-3,0-1,0-1,-29-2,44 0,0 1,0-1,0 0,1 0,-1-1,0 0,0 1,1-2,-1 1,1 0,0-1,0 0,0 0,0 0,0 0,1-1,-1 0,1 1,0-1,0 0,0-1,1 1,-1 0,1-1,-2-5,-4-12,0-2,2 1,-7-46,11 57,-49-526,51 526,-11-426,10 423,0 0,0 0,-2 0,1 1,-2-1,0 1,-1-1,-10-18,6 5,0 1,1-2,-5-44,3 21,-13-89,-10-229,31-145,4 252,-5 205,-20-107,3 27,12 65,-25-281,-9 41,24 206,-8-150,25 162,-8-144,-8-78,5 54,-6-609,20 587,-3 193,3-107,4 148,2 1,19-59,7-42,-26 70,-3 0,-6-93,-1 51,2 112,-1 3,1-1,0 1,1 0,0 0,4-16,-4 21,0 1,0 0,1-1,-1 1,0 0,1 0,0 0,-1 0,1 0,0 1,0-1,0 0,0 1,0-1,0 1,1 0,-1 0,0 0,1 0,-1 0,0 0,1 1,4-1,14-2,-1 2,40 1,-35 1,37-3,171-27,301-77,-205 6,-76 22,-209 64,0 3,2 1,-1 3,69-3,-98 9,-1-1,1 0,19-6,27-4,-29 7,56-17,-57 13,61-10,244 13,-200 8,-67-4,80 4,-145-1,0 0,0 0,0 0,0 1,0 0,0 0,0 0,0 0,-1 1,1 0,-1 0,0 0,0 0,0 1,0-1,-1 1,0 0,1 0,-1 1,3 6,5 9,-2 0,0 0,8 35,-7-27,57 202,-9 3,31 274,-31 13,-36-303,14 186,-31 373,-8-419,4 1483,1-1790,3 0,15 64,4 43,-9-22,5 113,-16-195,3 0,25 103,5 33,-30-149,16 54,-13-58,9 67,-13-19,4 31,8-13,-8-50,6 81,-17-23,2 31,2-121,8 33,-6-35,-2 0,3 24,-4 187,-4-122,2-97,-1-1,0 1,0-1,-1 0,-1 0,0 0,0 0,-6 13,-5 3,-24 34,25-40,-93 130,82-117,-39 39,32-37,17-20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5T20:00:38.869"/>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081C7794-E55B-4E24-B570-A0BC8663F22B}" type="datetimeFigureOut">
              <a:rPr lang="en-US" smtClean="0"/>
              <a:t>3/10/2024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F67E489F-CB06-468E-A7BA-56EE71FD6323}" type="slidenum">
              <a:rPr lang="en-US" smtClean="0"/>
              <a:t>‹#›</a:t>
            </a:fld>
            <a:endParaRPr lang="en-US"/>
          </a:p>
        </p:txBody>
      </p:sp>
    </p:spTree>
    <p:extLst>
      <p:ext uri="{BB962C8B-B14F-4D97-AF65-F5344CB8AC3E}">
        <p14:creationId xmlns:p14="http://schemas.microsoft.com/office/powerpoint/2010/main" val="1692543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683DC-EBFB-2CF4-936D-CAFCFEEEF4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86F268-01B3-1DA7-C029-616B8A9A00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23D3CA-10AC-D4EF-E80E-E26EA725E521}"/>
              </a:ext>
            </a:extLst>
          </p:cNvPr>
          <p:cNvSpPr>
            <a:spLocks noGrp="1"/>
          </p:cNvSpPr>
          <p:nvPr>
            <p:ph type="dt" sz="half" idx="10"/>
          </p:nvPr>
        </p:nvSpPr>
        <p:spPr/>
        <p:txBody>
          <a:bodyPr/>
          <a:lstStyle/>
          <a:p>
            <a:fld id="{946EA0C6-DF3E-4084-B161-E479AE5AD800}" type="datetimeyyyy">
              <a:rPr lang="en-US" smtClean="0"/>
              <a:t>2024</a:t>
            </a:fld>
            <a:endParaRPr lang="en-US"/>
          </a:p>
        </p:txBody>
      </p:sp>
      <p:sp>
        <p:nvSpPr>
          <p:cNvPr id="5" name="Footer Placeholder 4">
            <a:extLst>
              <a:ext uri="{FF2B5EF4-FFF2-40B4-BE49-F238E27FC236}">
                <a16:creationId xmlns:a16="http://schemas.microsoft.com/office/drawing/2014/main" id="{4FE231B4-8140-2250-91C9-6B421FEC8A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26F2F8-B699-9FB8-013D-5EB7A5980A26}"/>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3410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8D656-31F3-719D-DFC1-0721254E44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9555533-592B-AB9D-E80C-F6CD809841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14BEE-997E-3EFD-A8A7-F4A0AD795788}"/>
              </a:ext>
            </a:extLst>
          </p:cNvPr>
          <p:cNvSpPr>
            <a:spLocks noGrp="1"/>
          </p:cNvSpPr>
          <p:nvPr>
            <p:ph type="dt" sz="half" idx="10"/>
          </p:nvPr>
        </p:nvSpPr>
        <p:spPr/>
        <p:txBody>
          <a:bodyPr/>
          <a:lstStyle/>
          <a:p>
            <a:fld id="{EDE4D85B-77A2-44CF-9CDB-176D03647AE5}" type="datetimeyyyy">
              <a:rPr lang="en-US" smtClean="0"/>
              <a:t>2024</a:t>
            </a:fld>
            <a:endParaRPr lang="en-US"/>
          </a:p>
        </p:txBody>
      </p:sp>
      <p:sp>
        <p:nvSpPr>
          <p:cNvPr id="5" name="Footer Placeholder 4">
            <a:extLst>
              <a:ext uri="{FF2B5EF4-FFF2-40B4-BE49-F238E27FC236}">
                <a16:creationId xmlns:a16="http://schemas.microsoft.com/office/drawing/2014/main" id="{ABA3DE46-1588-5101-66AF-A02457F457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7CEE53-B766-B62B-65B8-59C911B8BE17}"/>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1905202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684D8F-75EB-B3D4-51CB-F0A1BD9556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BE13369-5CE0-5540-F982-1379101CD3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605C19-C5FB-79AB-E9C1-68B2094FEBD0}"/>
              </a:ext>
            </a:extLst>
          </p:cNvPr>
          <p:cNvSpPr>
            <a:spLocks noGrp="1"/>
          </p:cNvSpPr>
          <p:nvPr>
            <p:ph type="dt" sz="half" idx="10"/>
          </p:nvPr>
        </p:nvSpPr>
        <p:spPr/>
        <p:txBody>
          <a:bodyPr/>
          <a:lstStyle/>
          <a:p>
            <a:fld id="{C741B46A-112D-495F-AE82-9DE4FBA6D99B}" type="datetimeyyyy">
              <a:rPr lang="en-US" smtClean="0"/>
              <a:t>2024</a:t>
            </a:fld>
            <a:endParaRPr lang="en-US"/>
          </a:p>
        </p:txBody>
      </p:sp>
      <p:sp>
        <p:nvSpPr>
          <p:cNvPr id="5" name="Footer Placeholder 4">
            <a:extLst>
              <a:ext uri="{FF2B5EF4-FFF2-40B4-BE49-F238E27FC236}">
                <a16:creationId xmlns:a16="http://schemas.microsoft.com/office/drawing/2014/main" id="{6501125A-F30D-D619-29DC-63787FD43C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948366-70CD-1C2A-5435-A830F75286A0}"/>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3352948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B606D-38A2-7B2E-FDE1-47E996978D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A60172-A4DB-F95E-6111-0E2C37D213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E2E6D5-C1BF-DCA4-1AC9-6BDE563EAC9A}"/>
              </a:ext>
            </a:extLst>
          </p:cNvPr>
          <p:cNvSpPr>
            <a:spLocks noGrp="1"/>
          </p:cNvSpPr>
          <p:nvPr>
            <p:ph type="dt" sz="half" idx="10"/>
          </p:nvPr>
        </p:nvSpPr>
        <p:spPr/>
        <p:txBody>
          <a:bodyPr/>
          <a:lstStyle/>
          <a:p>
            <a:fld id="{7A91B524-9EA7-48DF-93A1-6F28B94F6C39}" type="datetimeyyyy">
              <a:rPr lang="en-US" smtClean="0"/>
              <a:t>2024</a:t>
            </a:fld>
            <a:endParaRPr lang="en-US"/>
          </a:p>
        </p:txBody>
      </p:sp>
      <p:sp>
        <p:nvSpPr>
          <p:cNvPr id="5" name="Footer Placeholder 4">
            <a:extLst>
              <a:ext uri="{FF2B5EF4-FFF2-40B4-BE49-F238E27FC236}">
                <a16:creationId xmlns:a16="http://schemas.microsoft.com/office/drawing/2014/main" id="{F0E1DE60-0453-72BD-D99A-016CB07C39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CA9AFA-8446-8631-852F-F81075526E71}"/>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816577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BC932-6762-F613-1BB3-7A6FA0D96D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084C42-65D3-0851-DA90-C662863E25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EB3B9A-3D95-ED9A-79D6-0D9D84E7DBFD}"/>
              </a:ext>
            </a:extLst>
          </p:cNvPr>
          <p:cNvSpPr>
            <a:spLocks noGrp="1"/>
          </p:cNvSpPr>
          <p:nvPr>
            <p:ph type="dt" sz="half" idx="10"/>
          </p:nvPr>
        </p:nvSpPr>
        <p:spPr/>
        <p:txBody>
          <a:bodyPr/>
          <a:lstStyle/>
          <a:p>
            <a:fld id="{7D17D35A-C08C-4E10-9E6C-9E51A90219B7}" type="datetimeyyyy">
              <a:rPr lang="en-US" smtClean="0"/>
              <a:t>2024</a:t>
            </a:fld>
            <a:endParaRPr lang="en-US"/>
          </a:p>
        </p:txBody>
      </p:sp>
      <p:sp>
        <p:nvSpPr>
          <p:cNvPr id="5" name="Footer Placeholder 4">
            <a:extLst>
              <a:ext uri="{FF2B5EF4-FFF2-40B4-BE49-F238E27FC236}">
                <a16:creationId xmlns:a16="http://schemas.microsoft.com/office/drawing/2014/main" id="{2FDBD8D4-A597-D72D-1B67-24FD9F97EC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A87B7C-8DC9-8CF7-5A83-A19BB2C33EAC}"/>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305936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50C0D-7D92-3659-635A-307E5A3C3A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B55B88-1D17-A798-3631-6D8C64445A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DF46BB-8AD7-0319-C8B7-439D88A748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A69D9E-8530-7148-DC78-37636716D7C6}"/>
              </a:ext>
            </a:extLst>
          </p:cNvPr>
          <p:cNvSpPr>
            <a:spLocks noGrp="1"/>
          </p:cNvSpPr>
          <p:nvPr>
            <p:ph type="dt" sz="half" idx="10"/>
          </p:nvPr>
        </p:nvSpPr>
        <p:spPr/>
        <p:txBody>
          <a:bodyPr/>
          <a:lstStyle/>
          <a:p>
            <a:fld id="{42F0A550-ADB8-44FE-B097-7BD8EC9AD0CD}" type="datetimeyyyy">
              <a:rPr lang="en-US" smtClean="0"/>
              <a:t>2024</a:t>
            </a:fld>
            <a:endParaRPr lang="en-US"/>
          </a:p>
        </p:txBody>
      </p:sp>
      <p:sp>
        <p:nvSpPr>
          <p:cNvPr id="6" name="Footer Placeholder 5">
            <a:extLst>
              <a:ext uri="{FF2B5EF4-FFF2-40B4-BE49-F238E27FC236}">
                <a16:creationId xmlns:a16="http://schemas.microsoft.com/office/drawing/2014/main" id="{6736C7BB-B383-A039-F4AC-7ABADC8C79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8DE2EA-22E2-5C8F-AE9C-457A5E2B91B1}"/>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1997763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1DCFC-1A5C-09C5-AD24-5FD6B87171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C2DF81-AB11-F520-81F1-0EF8F3C3DC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D5027B-7E74-88FD-4896-C9C8853B54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D648AE-CE78-98A1-ED82-93C1A507CC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18F67E-D358-03D0-5A46-C92F78FD17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9A5629-078E-1421-39C2-F2821449F7BD}"/>
              </a:ext>
            </a:extLst>
          </p:cNvPr>
          <p:cNvSpPr>
            <a:spLocks noGrp="1"/>
          </p:cNvSpPr>
          <p:nvPr>
            <p:ph type="dt" sz="half" idx="10"/>
          </p:nvPr>
        </p:nvSpPr>
        <p:spPr/>
        <p:txBody>
          <a:bodyPr/>
          <a:lstStyle/>
          <a:p>
            <a:fld id="{BE5D742F-6701-45D0-A026-CEB54017DD03}" type="datetimeyyyy">
              <a:rPr lang="en-US" smtClean="0"/>
              <a:t>2024</a:t>
            </a:fld>
            <a:endParaRPr lang="en-US"/>
          </a:p>
        </p:txBody>
      </p:sp>
      <p:sp>
        <p:nvSpPr>
          <p:cNvPr id="8" name="Footer Placeholder 7">
            <a:extLst>
              <a:ext uri="{FF2B5EF4-FFF2-40B4-BE49-F238E27FC236}">
                <a16:creationId xmlns:a16="http://schemas.microsoft.com/office/drawing/2014/main" id="{9404C524-D3EC-3FD8-CA5E-CC736CC141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3F2ACB-3E9D-C53A-23A6-8E4676024071}"/>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1358040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8EBFA-AECF-3D20-A40D-7D36A09A56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06FDEC-7F26-83EF-E18E-1B80AE37CCD2}"/>
              </a:ext>
            </a:extLst>
          </p:cNvPr>
          <p:cNvSpPr>
            <a:spLocks noGrp="1"/>
          </p:cNvSpPr>
          <p:nvPr>
            <p:ph type="dt" sz="half" idx="10"/>
          </p:nvPr>
        </p:nvSpPr>
        <p:spPr/>
        <p:txBody>
          <a:bodyPr/>
          <a:lstStyle/>
          <a:p>
            <a:fld id="{4F27D0D2-1BF8-4D3D-A189-6D149FEEEBE6}" type="datetimeyyyy">
              <a:rPr lang="en-US" smtClean="0"/>
              <a:t>2024</a:t>
            </a:fld>
            <a:endParaRPr lang="en-US"/>
          </a:p>
        </p:txBody>
      </p:sp>
      <p:sp>
        <p:nvSpPr>
          <p:cNvPr id="4" name="Footer Placeholder 3">
            <a:extLst>
              <a:ext uri="{FF2B5EF4-FFF2-40B4-BE49-F238E27FC236}">
                <a16:creationId xmlns:a16="http://schemas.microsoft.com/office/drawing/2014/main" id="{2E3099CC-C078-88E3-DBF6-7D2CC263F6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7FD77F-6D46-2B67-2825-51DC8088C9A2}"/>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345713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E0C807-E627-D016-7FE6-1DF3DC0FB739}"/>
              </a:ext>
            </a:extLst>
          </p:cNvPr>
          <p:cNvSpPr>
            <a:spLocks noGrp="1"/>
          </p:cNvSpPr>
          <p:nvPr>
            <p:ph type="dt" sz="half" idx="10"/>
          </p:nvPr>
        </p:nvSpPr>
        <p:spPr/>
        <p:txBody>
          <a:bodyPr/>
          <a:lstStyle/>
          <a:p>
            <a:fld id="{D3747322-4C41-4B65-8A8E-85CC3C73395B}" type="datetimeyyyy">
              <a:rPr lang="en-US" smtClean="0"/>
              <a:t>2024</a:t>
            </a:fld>
            <a:endParaRPr lang="en-US"/>
          </a:p>
        </p:txBody>
      </p:sp>
      <p:sp>
        <p:nvSpPr>
          <p:cNvPr id="3" name="Footer Placeholder 2">
            <a:extLst>
              <a:ext uri="{FF2B5EF4-FFF2-40B4-BE49-F238E27FC236}">
                <a16:creationId xmlns:a16="http://schemas.microsoft.com/office/drawing/2014/main" id="{3612C475-B097-D503-5CA3-61B7310729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11F995-4C9C-0FA3-EDB7-722D2FFEB745}"/>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1283931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F5B94-667D-C882-D9F3-68DB0E2D32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A45559-C488-BC85-301E-9A7CD9E36E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39EE3D-DEA1-C001-F5C4-3DA26E0DB1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C06FAC-1F23-74EB-11DD-5989D2B621DF}"/>
              </a:ext>
            </a:extLst>
          </p:cNvPr>
          <p:cNvSpPr>
            <a:spLocks noGrp="1"/>
          </p:cNvSpPr>
          <p:nvPr>
            <p:ph type="dt" sz="half" idx="10"/>
          </p:nvPr>
        </p:nvSpPr>
        <p:spPr/>
        <p:txBody>
          <a:bodyPr/>
          <a:lstStyle/>
          <a:p>
            <a:fld id="{0F4F5E34-4BB8-48F9-9E08-93DBC648993E}" type="datetimeyyyy">
              <a:rPr lang="en-US" smtClean="0"/>
              <a:t>2024</a:t>
            </a:fld>
            <a:endParaRPr lang="en-US"/>
          </a:p>
        </p:txBody>
      </p:sp>
      <p:sp>
        <p:nvSpPr>
          <p:cNvPr id="6" name="Footer Placeholder 5">
            <a:extLst>
              <a:ext uri="{FF2B5EF4-FFF2-40B4-BE49-F238E27FC236}">
                <a16:creationId xmlns:a16="http://schemas.microsoft.com/office/drawing/2014/main" id="{6C6C8814-C903-488A-9EBE-81645D2F94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063604-E9B2-BBA8-C0C6-65C5CECE0B11}"/>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594186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D9199-5F81-3765-BB02-09CDECD9C7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D1C8C7-8390-3F22-BB24-0A9A909C15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013060-4A42-BCB5-FE08-FDBB8C0CD2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6D197E-F8DA-7D98-A40D-CF99105CD39E}"/>
              </a:ext>
            </a:extLst>
          </p:cNvPr>
          <p:cNvSpPr>
            <a:spLocks noGrp="1"/>
          </p:cNvSpPr>
          <p:nvPr>
            <p:ph type="dt" sz="half" idx="10"/>
          </p:nvPr>
        </p:nvSpPr>
        <p:spPr/>
        <p:txBody>
          <a:bodyPr/>
          <a:lstStyle/>
          <a:p>
            <a:fld id="{75A65893-95B7-4BD2-A398-AE7EA2D5B494}" type="datetimeyyyy">
              <a:rPr lang="en-US" smtClean="0"/>
              <a:t>2024</a:t>
            </a:fld>
            <a:endParaRPr lang="en-US"/>
          </a:p>
        </p:txBody>
      </p:sp>
      <p:sp>
        <p:nvSpPr>
          <p:cNvPr id="6" name="Footer Placeholder 5">
            <a:extLst>
              <a:ext uri="{FF2B5EF4-FFF2-40B4-BE49-F238E27FC236}">
                <a16:creationId xmlns:a16="http://schemas.microsoft.com/office/drawing/2014/main" id="{FAE85F04-557B-40F0-3BE9-64E5D95A21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7A036-ABE5-6AE6-42C9-EB864103D39E}"/>
              </a:ext>
            </a:extLst>
          </p:cNvPr>
          <p:cNvSpPr>
            <a:spLocks noGrp="1"/>
          </p:cNvSpPr>
          <p:nvPr>
            <p:ph type="sldNum" sz="quarter" idx="12"/>
          </p:nvPr>
        </p:nvSpPr>
        <p:spPr/>
        <p:txBody>
          <a:bodyPr/>
          <a:lstStyle/>
          <a:p>
            <a:fld id="{34B4DD7E-2793-48A4-90C0-F7A8366D2CFE}" type="slidenum">
              <a:rPr lang="en-US" smtClean="0"/>
              <a:t>‹#›</a:t>
            </a:fld>
            <a:endParaRPr lang="en-US"/>
          </a:p>
        </p:txBody>
      </p:sp>
    </p:spTree>
    <p:extLst>
      <p:ext uri="{BB962C8B-B14F-4D97-AF65-F5344CB8AC3E}">
        <p14:creationId xmlns:p14="http://schemas.microsoft.com/office/powerpoint/2010/main" val="1273225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2DA99D-EC13-BCA8-0633-9A4682D07D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B266A5-B9BC-5917-7EAB-C478741B80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DF5149-1D8E-E7E9-6181-837128D80D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04DA5-8DA6-420D-8CBC-EA5C00DDAB92}" type="datetimeyyyy">
              <a:rPr lang="en-US" smtClean="0"/>
              <a:t>2024</a:t>
            </a:fld>
            <a:endParaRPr lang="en-US"/>
          </a:p>
        </p:txBody>
      </p:sp>
      <p:sp>
        <p:nvSpPr>
          <p:cNvPr id="5" name="Footer Placeholder 4">
            <a:extLst>
              <a:ext uri="{FF2B5EF4-FFF2-40B4-BE49-F238E27FC236}">
                <a16:creationId xmlns:a16="http://schemas.microsoft.com/office/drawing/2014/main" id="{51B12432-2247-FA74-F415-2842A5FAF6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C0B826-5BBA-4E46-C199-7A9F6C1ECD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4DD7E-2793-48A4-90C0-F7A8366D2CFE}" type="slidenum">
              <a:rPr lang="en-US" smtClean="0"/>
              <a:t>‹#›</a:t>
            </a:fld>
            <a:endParaRPr lang="en-US"/>
          </a:p>
        </p:txBody>
      </p:sp>
    </p:spTree>
    <p:extLst>
      <p:ext uri="{BB962C8B-B14F-4D97-AF65-F5344CB8AC3E}">
        <p14:creationId xmlns:p14="http://schemas.microsoft.com/office/powerpoint/2010/main" val="3941336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bruce@brucefmackler.com"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customXml" Target="../ink/ink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40215-47DF-0CC1-A070-9B1F8C05B05D}"/>
              </a:ext>
            </a:extLst>
          </p:cNvPr>
          <p:cNvSpPr>
            <a:spLocks noGrp="1"/>
          </p:cNvSpPr>
          <p:nvPr>
            <p:ph type="title"/>
          </p:nvPr>
        </p:nvSpPr>
        <p:spPr>
          <a:xfrm>
            <a:off x="554803" y="365125"/>
            <a:ext cx="11363217" cy="939693"/>
          </a:xfrm>
        </p:spPr>
        <p:txBody>
          <a:bodyPr>
            <a:normAutofit/>
          </a:bodyPr>
          <a:lstStyle/>
          <a:p>
            <a:r>
              <a:rPr lang="en-US" dirty="0"/>
              <a:t>   </a:t>
            </a:r>
            <a:r>
              <a:rPr lang="en-US" sz="4800" b="1" dirty="0"/>
              <a:t>HYDROCEPHELUS ASSOCIATION WORKSHOP</a:t>
            </a:r>
          </a:p>
        </p:txBody>
      </p:sp>
      <p:sp>
        <p:nvSpPr>
          <p:cNvPr id="3" name="Content Placeholder 2">
            <a:extLst>
              <a:ext uri="{FF2B5EF4-FFF2-40B4-BE49-F238E27FC236}">
                <a16:creationId xmlns:a16="http://schemas.microsoft.com/office/drawing/2014/main" id="{BFF8A287-2E0F-0B82-6967-CFA7D568756E}"/>
              </a:ext>
            </a:extLst>
          </p:cNvPr>
          <p:cNvSpPr>
            <a:spLocks noGrp="1"/>
          </p:cNvSpPr>
          <p:nvPr>
            <p:ph idx="1"/>
          </p:nvPr>
        </p:nvSpPr>
        <p:spPr>
          <a:xfrm>
            <a:off x="369870" y="1551398"/>
            <a:ext cx="11363218" cy="5054885"/>
          </a:xfrm>
        </p:spPr>
        <p:txBody>
          <a:bodyPr>
            <a:normAutofit fontScale="92500"/>
          </a:bodyPr>
          <a:lstStyle/>
          <a:p>
            <a:r>
              <a:rPr lang="en-US" sz="3000" b="1" dirty="0">
                <a:highlight>
                  <a:srgbClr val="FFFF00"/>
                </a:highlight>
              </a:rPr>
              <a:t>The Drug Discovery Process And the Role of the Academic Researcher</a:t>
            </a:r>
          </a:p>
          <a:p>
            <a:endParaRPr lang="en-US" b="1" dirty="0"/>
          </a:p>
          <a:p>
            <a:pPr lvl="3"/>
            <a:r>
              <a:rPr lang="en-US" sz="2800" dirty="0"/>
              <a:t>April 12</a:t>
            </a:r>
            <a:r>
              <a:rPr lang="en-US" sz="2800" baseline="30000" dirty="0"/>
              <a:t>th</a:t>
            </a:r>
            <a:r>
              <a:rPr lang="en-US" sz="2800" dirty="0"/>
              <a:t> - 13</a:t>
            </a:r>
            <a:r>
              <a:rPr lang="en-US" sz="2800" baseline="30000" dirty="0"/>
              <a:t>th</a:t>
            </a:r>
            <a:r>
              <a:rPr lang="en-US" sz="2800" dirty="0"/>
              <a:t> , 2024          Cincinnati Childrens Hospital</a:t>
            </a:r>
          </a:p>
          <a:p>
            <a:pPr lvl="1">
              <a:buFont typeface="Wingdings" panose="05000000000000000000" pitchFamily="2" charset="2"/>
              <a:buChar char="Ø"/>
            </a:pPr>
            <a:endParaRPr lang="en-US" dirty="0"/>
          </a:p>
          <a:p>
            <a:pPr marL="2743200" lvl="6" indent="0">
              <a:buNone/>
            </a:pPr>
            <a:r>
              <a:rPr lang="en-US" sz="3200" dirty="0"/>
              <a:t>Bruce F. </a:t>
            </a:r>
            <a:r>
              <a:rPr lang="en-US" sz="3200" dirty="0" err="1"/>
              <a:t>Mackler</a:t>
            </a:r>
            <a:r>
              <a:rPr lang="en-US" sz="3200" dirty="0"/>
              <a:t>, Ph.D., J.D.</a:t>
            </a:r>
          </a:p>
          <a:p>
            <a:pPr marL="2286000" lvl="5" indent="0">
              <a:buNone/>
            </a:pPr>
            <a:r>
              <a:rPr lang="en-US" sz="3200" dirty="0"/>
              <a:t>     </a:t>
            </a:r>
            <a:r>
              <a:rPr lang="en-US" sz="3200" dirty="0">
                <a:hlinkClick r:id="rId2"/>
              </a:rPr>
              <a:t>bruce@brucefmackler.com</a:t>
            </a:r>
            <a:endParaRPr lang="en-US" sz="3200" dirty="0"/>
          </a:p>
          <a:p>
            <a:pPr marL="2286000" lvl="5" indent="0">
              <a:buNone/>
            </a:pPr>
            <a:r>
              <a:rPr lang="en-US" sz="3200" dirty="0"/>
              <a:t>	</a:t>
            </a:r>
            <a:r>
              <a:rPr lang="en-US" sz="3200" dirty="0" err="1"/>
              <a:t>tel</a:t>
            </a:r>
            <a:r>
              <a:rPr lang="en-US" sz="3200" dirty="0"/>
              <a:t>: 301-529-6984  </a:t>
            </a:r>
          </a:p>
          <a:p>
            <a:pPr marL="2286000" lvl="5" indent="0">
              <a:buNone/>
            </a:pPr>
            <a:endParaRPr lang="en-US" sz="3200" dirty="0"/>
          </a:p>
          <a:p>
            <a:pPr marL="457200" lvl="1" indent="0">
              <a:lnSpc>
                <a:spcPct val="110000"/>
              </a:lnSpc>
              <a:buNone/>
            </a:pPr>
            <a:r>
              <a:rPr lang="en-US" sz="3800" i="1" u="sng" dirty="0"/>
              <a:t>Goal</a:t>
            </a:r>
            <a:r>
              <a:rPr lang="en-US" sz="3800" i="1" dirty="0"/>
              <a:t>: to increase your understanding of some potential research issues and how they may impact on FDA issues</a:t>
            </a:r>
          </a:p>
        </p:txBody>
      </p:sp>
      <p:sp>
        <p:nvSpPr>
          <p:cNvPr id="4" name="Date Placeholder 3">
            <a:extLst>
              <a:ext uri="{FF2B5EF4-FFF2-40B4-BE49-F238E27FC236}">
                <a16:creationId xmlns:a16="http://schemas.microsoft.com/office/drawing/2014/main" id="{25BB1D73-6E39-D892-F38C-AFA5E578AE9B}"/>
              </a:ext>
            </a:extLst>
          </p:cNvPr>
          <p:cNvSpPr>
            <a:spLocks noGrp="1"/>
          </p:cNvSpPr>
          <p:nvPr>
            <p:ph type="dt" sz="half" idx="10"/>
          </p:nvPr>
        </p:nvSpPr>
        <p:spPr/>
        <p:txBody>
          <a:bodyPr/>
          <a:lstStyle/>
          <a:p>
            <a:fld id="{5B16F4AF-9735-4175-B670-B10ED2E0581D}" type="datetimeyyyy">
              <a:rPr lang="en-US" smtClean="0"/>
              <a:t>2024</a:t>
            </a:fld>
            <a:endParaRPr lang="en-US"/>
          </a:p>
        </p:txBody>
      </p:sp>
      <p:sp>
        <p:nvSpPr>
          <p:cNvPr id="5" name="Slide Number Placeholder 4">
            <a:extLst>
              <a:ext uri="{FF2B5EF4-FFF2-40B4-BE49-F238E27FC236}">
                <a16:creationId xmlns:a16="http://schemas.microsoft.com/office/drawing/2014/main" id="{5F89146F-1412-613A-1243-B6E79F82E45A}"/>
              </a:ext>
            </a:extLst>
          </p:cNvPr>
          <p:cNvSpPr>
            <a:spLocks noGrp="1"/>
          </p:cNvSpPr>
          <p:nvPr>
            <p:ph type="sldNum" sz="quarter" idx="12"/>
          </p:nvPr>
        </p:nvSpPr>
        <p:spPr/>
        <p:txBody>
          <a:bodyPr/>
          <a:lstStyle/>
          <a:p>
            <a:fld id="{34B4DD7E-2793-48A4-90C0-F7A8366D2CFE}" type="slidenum">
              <a:rPr lang="en-US" smtClean="0"/>
              <a:t>1</a:t>
            </a:fld>
            <a:endParaRPr lang="en-US"/>
          </a:p>
        </p:txBody>
      </p:sp>
    </p:spTree>
    <p:extLst>
      <p:ext uri="{BB962C8B-B14F-4D97-AF65-F5344CB8AC3E}">
        <p14:creationId xmlns:p14="http://schemas.microsoft.com/office/powerpoint/2010/main" val="2014889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089BE-1971-4655-297E-A47A89FB1EBD}"/>
              </a:ext>
            </a:extLst>
          </p:cNvPr>
          <p:cNvSpPr>
            <a:spLocks noGrp="1"/>
          </p:cNvSpPr>
          <p:nvPr>
            <p:ph type="title"/>
          </p:nvPr>
        </p:nvSpPr>
        <p:spPr>
          <a:xfrm>
            <a:off x="421240" y="246581"/>
            <a:ext cx="10932560" cy="636998"/>
          </a:xfrm>
        </p:spPr>
        <p:txBody>
          <a:bodyPr>
            <a:normAutofit fontScale="90000"/>
          </a:bodyPr>
          <a:lstStyle/>
          <a:p>
            <a:r>
              <a:rPr lang="en-US" b="1" dirty="0" err="1"/>
              <a:t>PreClinical</a:t>
            </a:r>
            <a:r>
              <a:rPr lang="en-US" b="1" dirty="0"/>
              <a:t> Development Phase</a:t>
            </a:r>
          </a:p>
        </p:txBody>
      </p:sp>
      <p:sp>
        <p:nvSpPr>
          <p:cNvPr id="3" name="Content Placeholder 2">
            <a:extLst>
              <a:ext uri="{FF2B5EF4-FFF2-40B4-BE49-F238E27FC236}">
                <a16:creationId xmlns:a16="http://schemas.microsoft.com/office/drawing/2014/main" id="{33BE1AB9-C981-9E0F-868B-0EC4199D3BC8}"/>
              </a:ext>
            </a:extLst>
          </p:cNvPr>
          <p:cNvSpPr>
            <a:spLocks noGrp="1"/>
          </p:cNvSpPr>
          <p:nvPr>
            <p:ph idx="1"/>
          </p:nvPr>
        </p:nvSpPr>
        <p:spPr>
          <a:xfrm>
            <a:off x="421240" y="1099336"/>
            <a:ext cx="10932560" cy="5077627"/>
          </a:xfrm>
        </p:spPr>
        <p:txBody>
          <a:bodyPr>
            <a:normAutofit lnSpcReduction="10000"/>
          </a:bodyPr>
          <a:lstStyle/>
          <a:p>
            <a:r>
              <a:rPr lang="en-US" dirty="0">
                <a:highlight>
                  <a:srgbClr val="FFFF00"/>
                </a:highlight>
              </a:rPr>
              <a:t>Academic vs. GPL Animal studies</a:t>
            </a:r>
          </a:p>
          <a:p>
            <a:pPr lvl="1">
              <a:buFont typeface="Wingdings" panose="05000000000000000000" pitchFamily="2" charset="2"/>
              <a:buChar char="Ø"/>
            </a:pPr>
            <a:r>
              <a:rPr lang="en-US" dirty="0"/>
              <a:t>Academic studies (mouse, rabbit, dog, pig,…)  are exploratory and do not support FDA safety evaluation, but can help define an eventual GLP animal protocol.</a:t>
            </a:r>
          </a:p>
          <a:p>
            <a:pPr lvl="2">
              <a:buFont typeface="Wingdings" panose="05000000000000000000" pitchFamily="2" charset="2"/>
              <a:buChar char="ü"/>
            </a:pPr>
            <a:r>
              <a:rPr lang="en-US" b="1" dirty="0"/>
              <a:t>Problems:  </a:t>
            </a:r>
          </a:p>
          <a:p>
            <a:pPr lvl="3">
              <a:buFont typeface="Courier New" panose="02070309020205020404" pitchFamily="49" charset="0"/>
              <a:buChar char="o"/>
            </a:pPr>
            <a:r>
              <a:rPr lang="en-US" dirty="0"/>
              <a:t>do you use GMP compliant drug product?</a:t>
            </a:r>
          </a:p>
          <a:p>
            <a:pPr lvl="3">
              <a:buFont typeface="Courier New" panose="02070309020205020404" pitchFamily="49" charset="0"/>
              <a:buChar char="o"/>
            </a:pPr>
            <a:r>
              <a:rPr lang="en-US" dirty="0"/>
              <a:t>How closely related is your experimental drug product to the final drug formulation?</a:t>
            </a:r>
          </a:p>
          <a:p>
            <a:pPr lvl="2">
              <a:buFont typeface="Wingdings" panose="05000000000000000000" pitchFamily="2" charset="2"/>
              <a:buChar char="ü"/>
            </a:pPr>
            <a:r>
              <a:rPr lang="en-US" b="1" dirty="0"/>
              <a:t>Solutions:</a:t>
            </a:r>
          </a:p>
          <a:p>
            <a:pPr lvl="3">
              <a:buFont typeface="Courier New" panose="02070309020205020404" pitchFamily="49" charset="0"/>
              <a:buChar char="o"/>
            </a:pPr>
            <a:r>
              <a:rPr lang="en-US" dirty="0"/>
              <a:t>GMP-like (document manufacturing, use reference samples, verify processes,…)</a:t>
            </a:r>
          </a:p>
          <a:p>
            <a:pPr lvl="3">
              <a:buFont typeface="Courier New" panose="02070309020205020404" pitchFamily="49" charset="0"/>
              <a:buChar char="o"/>
            </a:pPr>
            <a:r>
              <a:rPr lang="en-US" dirty="0"/>
              <a:t>Retention sample – need stability indicating assay to show no loss of activity upon storage </a:t>
            </a:r>
          </a:p>
          <a:p>
            <a:pPr lvl="3">
              <a:buFont typeface="Courier New" panose="02070309020205020404" pitchFamily="49" charset="0"/>
              <a:buChar char="o"/>
            </a:pPr>
            <a:endParaRPr lang="en-US" dirty="0"/>
          </a:p>
          <a:p>
            <a:pPr lvl="1">
              <a:buFont typeface="Wingdings" panose="05000000000000000000" pitchFamily="2" charset="2"/>
              <a:buChar char="Ø"/>
            </a:pPr>
            <a:r>
              <a:rPr lang="en-US" dirty="0">
                <a:highlight>
                  <a:srgbClr val="FFFF00"/>
                </a:highlight>
              </a:rPr>
              <a:t>Good questions to ask in academic animal studies of FDA relevance:</a:t>
            </a:r>
          </a:p>
          <a:p>
            <a:pPr lvl="2">
              <a:buFont typeface="Wingdings" panose="05000000000000000000" pitchFamily="2" charset="2"/>
              <a:buChar char="ü"/>
            </a:pPr>
            <a:r>
              <a:rPr lang="en-US" dirty="0"/>
              <a:t>Maximum tolerated dose</a:t>
            </a:r>
          </a:p>
          <a:p>
            <a:pPr lvl="2">
              <a:buFont typeface="Wingdings" panose="05000000000000000000" pitchFamily="2" charset="2"/>
              <a:buChar char="ü"/>
            </a:pPr>
            <a:r>
              <a:rPr lang="en-US" dirty="0"/>
              <a:t>Target organs (safety)</a:t>
            </a:r>
          </a:p>
          <a:p>
            <a:pPr lvl="2">
              <a:buFont typeface="Wingdings" panose="05000000000000000000" pitchFamily="2" charset="2"/>
              <a:buChar char="ü"/>
            </a:pPr>
            <a:r>
              <a:rPr lang="en-US" dirty="0"/>
              <a:t>Blood levels over time (defining catabolism)</a:t>
            </a:r>
          </a:p>
          <a:p>
            <a:pPr lvl="2">
              <a:buFont typeface="Wingdings" panose="05000000000000000000" pitchFamily="2" charset="2"/>
              <a:buChar char="ü"/>
            </a:pPr>
            <a:r>
              <a:rPr lang="en-US" dirty="0"/>
              <a:t>Adverse events</a:t>
            </a:r>
          </a:p>
          <a:p>
            <a:pPr lvl="3">
              <a:buFont typeface="Courier New" panose="02070309020205020404" pitchFamily="49" charset="0"/>
              <a:buChar char="o"/>
            </a:pPr>
            <a:endParaRPr lang="en-US" dirty="0"/>
          </a:p>
          <a:p>
            <a:pPr lvl="2">
              <a:buFont typeface="Wingdings" panose="05000000000000000000" pitchFamily="2" charset="2"/>
              <a:buChar char="ü"/>
            </a:pPr>
            <a:endParaRPr lang="en-US" dirty="0"/>
          </a:p>
          <a:p>
            <a:pPr lvl="2">
              <a:buFont typeface="Wingdings" panose="05000000000000000000" pitchFamily="2" charset="2"/>
              <a:buChar char="ü"/>
            </a:pPr>
            <a:endParaRPr lang="en-US" dirty="0"/>
          </a:p>
        </p:txBody>
      </p:sp>
      <p:sp>
        <p:nvSpPr>
          <p:cNvPr id="4" name="Date Placeholder 3">
            <a:extLst>
              <a:ext uri="{FF2B5EF4-FFF2-40B4-BE49-F238E27FC236}">
                <a16:creationId xmlns:a16="http://schemas.microsoft.com/office/drawing/2014/main" id="{C76A4DFF-ED82-5806-DFA6-20DBAC2B66CC}"/>
              </a:ext>
            </a:extLst>
          </p:cNvPr>
          <p:cNvSpPr>
            <a:spLocks noGrp="1"/>
          </p:cNvSpPr>
          <p:nvPr>
            <p:ph type="dt" sz="half" idx="10"/>
          </p:nvPr>
        </p:nvSpPr>
        <p:spPr/>
        <p:txBody>
          <a:bodyPr/>
          <a:lstStyle/>
          <a:p>
            <a:fld id="{9E1A2F16-C76D-4C4F-BCB0-01AA8CA183FA}" type="datetimeyyyy">
              <a:rPr lang="en-US" smtClean="0"/>
              <a:t>2024</a:t>
            </a:fld>
            <a:endParaRPr lang="en-US"/>
          </a:p>
        </p:txBody>
      </p:sp>
      <p:sp>
        <p:nvSpPr>
          <p:cNvPr id="5" name="Slide Number Placeholder 4">
            <a:extLst>
              <a:ext uri="{FF2B5EF4-FFF2-40B4-BE49-F238E27FC236}">
                <a16:creationId xmlns:a16="http://schemas.microsoft.com/office/drawing/2014/main" id="{CD4C5ED4-C386-1943-E0EA-B1CF1A146FA5}"/>
              </a:ext>
            </a:extLst>
          </p:cNvPr>
          <p:cNvSpPr>
            <a:spLocks noGrp="1"/>
          </p:cNvSpPr>
          <p:nvPr>
            <p:ph type="sldNum" sz="quarter" idx="12"/>
          </p:nvPr>
        </p:nvSpPr>
        <p:spPr/>
        <p:txBody>
          <a:bodyPr/>
          <a:lstStyle/>
          <a:p>
            <a:fld id="{34B4DD7E-2793-48A4-90C0-F7A8366D2CFE}" type="slidenum">
              <a:rPr lang="en-US" smtClean="0"/>
              <a:t>10</a:t>
            </a:fld>
            <a:endParaRPr lang="en-US"/>
          </a:p>
        </p:txBody>
      </p:sp>
    </p:spTree>
    <p:extLst>
      <p:ext uri="{BB962C8B-B14F-4D97-AF65-F5344CB8AC3E}">
        <p14:creationId xmlns:p14="http://schemas.microsoft.com/office/powerpoint/2010/main" val="3159121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D6D55-0546-40A3-1272-6134EBC45087}"/>
              </a:ext>
            </a:extLst>
          </p:cNvPr>
          <p:cNvSpPr>
            <a:spLocks noGrp="1"/>
          </p:cNvSpPr>
          <p:nvPr>
            <p:ph type="title"/>
          </p:nvPr>
        </p:nvSpPr>
        <p:spPr>
          <a:xfrm>
            <a:off x="462337" y="365126"/>
            <a:ext cx="10891463" cy="723936"/>
          </a:xfrm>
        </p:spPr>
        <p:txBody>
          <a:bodyPr/>
          <a:lstStyle/>
          <a:p>
            <a:r>
              <a:rPr lang="en-US" b="1" dirty="0"/>
              <a:t>Moving Into FDA Studies: terminology</a:t>
            </a:r>
          </a:p>
        </p:txBody>
      </p:sp>
      <p:sp>
        <p:nvSpPr>
          <p:cNvPr id="3" name="Content Placeholder 2">
            <a:extLst>
              <a:ext uri="{FF2B5EF4-FFF2-40B4-BE49-F238E27FC236}">
                <a16:creationId xmlns:a16="http://schemas.microsoft.com/office/drawing/2014/main" id="{07570704-C986-90AB-D818-F43092F6D89D}"/>
              </a:ext>
            </a:extLst>
          </p:cNvPr>
          <p:cNvSpPr>
            <a:spLocks noGrp="1"/>
          </p:cNvSpPr>
          <p:nvPr>
            <p:ph idx="1"/>
          </p:nvPr>
        </p:nvSpPr>
        <p:spPr>
          <a:xfrm>
            <a:off x="462337" y="1232899"/>
            <a:ext cx="11445411" cy="5506948"/>
          </a:xfrm>
        </p:spPr>
        <p:txBody>
          <a:bodyPr/>
          <a:lstStyle/>
          <a:p>
            <a:r>
              <a:rPr lang="en-US" dirty="0"/>
              <a:t>Safety Data: 60-90 day studies in </a:t>
            </a:r>
            <a:r>
              <a:rPr lang="en-US" dirty="0">
                <a:highlight>
                  <a:srgbClr val="FFFF00"/>
                </a:highlight>
              </a:rPr>
              <a:t>two “appropriate” animal species</a:t>
            </a:r>
            <a:r>
              <a:rPr lang="en-US" dirty="0"/>
              <a:t>.</a:t>
            </a:r>
          </a:p>
          <a:p>
            <a:r>
              <a:rPr lang="en-US" dirty="0"/>
              <a:t>Clinical Phase:</a:t>
            </a:r>
          </a:p>
          <a:p>
            <a:pPr lvl="1">
              <a:buFont typeface="Wingdings" panose="05000000000000000000" pitchFamily="2" charset="2"/>
              <a:buChar char="Ø"/>
            </a:pPr>
            <a:r>
              <a:rPr lang="en-US" dirty="0">
                <a:highlight>
                  <a:srgbClr val="FFFF00"/>
                </a:highlight>
              </a:rPr>
              <a:t>Pre-IND Meeting</a:t>
            </a:r>
            <a:r>
              <a:rPr lang="en-US" dirty="0"/>
              <a:t>: layout your clinical development plan, can be limited to Phase1 </a:t>
            </a:r>
          </a:p>
          <a:p>
            <a:pPr lvl="1">
              <a:buFont typeface="Wingdings" panose="05000000000000000000" pitchFamily="2" charset="2"/>
              <a:buChar char="Ø"/>
            </a:pPr>
            <a:r>
              <a:rPr lang="en-US" dirty="0">
                <a:highlight>
                  <a:srgbClr val="FFFF00"/>
                </a:highlight>
              </a:rPr>
              <a:t>Investigator- (Academic) Sponsor IND</a:t>
            </a:r>
          </a:p>
          <a:p>
            <a:pPr lvl="2"/>
            <a:r>
              <a:rPr lang="en-US" dirty="0"/>
              <a:t>Many institution, such as the Cincinnati Childrens Hospital have FDA regulatory groups to guide academic investigators, monitor and audit clinical studies, and assist investigators in filing FDA reports</a:t>
            </a:r>
          </a:p>
          <a:p>
            <a:pPr lvl="1">
              <a:buFont typeface="Wingdings" panose="05000000000000000000" pitchFamily="2" charset="2"/>
              <a:buChar char="Ø"/>
            </a:pPr>
            <a:r>
              <a:rPr lang="en-US" dirty="0">
                <a:highlight>
                  <a:srgbClr val="FFFF00"/>
                </a:highlight>
              </a:rPr>
              <a:t>Investigator (Corporate sponsor) IND</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highlight>
                  <a:srgbClr val="FFFF00"/>
                </a:highlight>
              </a:rPr>
              <a:t>Clinical Development process:</a:t>
            </a:r>
          </a:p>
          <a:p>
            <a:pPr lvl="2"/>
            <a:r>
              <a:rPr lang="en-US" dirty="0"/>
              <a:t>Phase  I (1)  safety………………..  (20-50 patients/volunteers)</a:t>
            </a:r>
          </a:p>
          <a:p>
            <a:pPr lvl="2"/>
            <a:r>
              <a:rPr lang="en-US" dirty="0"/>
              <a:t>Phase  II (2) safety &amp; efficacy..  (100-200 patients)</a:t>
            </a:r>
          </a:p>
          <a:p>
            <a:pPr lvl="2"/>
            <a:r>
              <a:rPr lang="en-US" dirty="0"/>
              <a:t>Phase  III ( 3) safety &amp; efficacy  (200-1000 patients)….termed pivotal studies for approval</a:t>
            </a:r>
          </a:p>
          <a:p>
            <a:pPr lvl="2"/>
            <a:r>
              <a:rPr lang="en-US" dirty="0"/>
              <a:t>Submission of New Drug Approval Application (NDA)</a:t>
            </a:r>
          </a:p>
        </p:txBody>
      </p:sp>
      <p:sp>
        <p:nvSpPr>
          <p:cNvPr id="4" name="Date Placeholder 3">
            <a:extLst>
              <a:ext uri="{FF2B5EF4-FFF2-40B4-BE49-F238E27FC236}">
                <a16:creationId xmlns:a16="http://schemas.microsoft.com/office/drawing/2014/main" id="{30347619-4049-0C09-A017-A7D0C017F964}"/>
              </a:ext>
            </a:extLst>
          </p:cNvPr>
          <p:cNvSpPr>
            <a:spLocks noGrp="1"/>
          </p:cNvSpPr>
          <p:nvPr>
            <p:ph type="dt" sz="half" idx="10"/>
          </p:nvPr>
        </p:nvSpPr>
        <p:spPr/>
        <p:txBody>
          <a:bodyPr/>
          <a:lstStyle/>
          <a:p>
            <a:fld id="{ABB175B4-4AE8-47F1-B2D2-5607BF04706C}" type="datetimeyyyy">
              <a:rPr lang="en-US" smtClean="0"/>
              <a:t>2024</a:t>
            </a:fld>
            <a:endParaRPr lang="en-US"/>
          </a:p>
        </p:txBody>
      </p:sp>
      <p:sp>
        <p:nvSpPr>
          <p:cNvPr id="5" name="Slide Number Placeholder 4">
            <a:extLst>
              <a:ext uri="{FF2B5EF4-FFF2-40B4-BE49-F238E27FC236}">
                <a16:creationId xmlns:a16="http://schemas.microsoft.com/office/drawing/2014/main" id="{457A369C-3515-EE37-72BE-06006B537A80}"/>
              </a:ext>
            </a:extLst>
          </p:cNvPr>
          <p:cNvSpPr>
            <a:spLocks noGrp="1"/>
          </p:cNvSpPr>
          <p:nvPr>
            <p:ph type="sldNum" sz="quarter" idx="12"/>
          </p:nvPr>
        </p:nvSpPr>
        <p:spPr/>
        <p:txBody>
          <a:bodyPr/>
          <a:lstStyle/>
          <a:p>
            <a:fld id="{34B4DD7E-2793-48A4-90C0-F7A8366D2CFE}" type="slidenum">
              <a:rPr lang="en-US" smtClean="0"/>
              <a:t>11</a:t>
            </a:fld>
            <a:endParaRPr lang="en-US"/>
          </a:p>
        </p:txBody>
      </p:sp>
    </p:spTree>
    <p:extLst>
      <p:ext uri="{BB962C8B-B14F-4D97-AF65-F5344CB8AC3E}">
        <p14:creationId xmlns:p14="http://schemas.microsoft.com/office/powerpoint/2010/main" val="1377154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1372-D7BE-DBA3-B655-FB21C47181A1}"/>
              </a:ext>
            </a:extLst>
          </p:cNvPr>
          <p:cNvSpPr>
            <a:spLocks noGrp="1"/>
          </p:cNvSpPr>
          <p:nvPr>
            <p:ph type="title"/>
          </p:nvPr>
        </p:nvSpPr>
        <p:spPr>
          <a:xfrm>
            <a:off x="581346" y="277404"/>
            <a:ext cx="10340083" cy="513708"/>
          </a:xfrm>
        </p:spPr>
        <p:txBody>
          <a:bodyPr>
            <a:normAutofit fontScale="90000"/>
          </a:bodyPr>
          <a:lstStyle/>
          <a:p>
            <a:r>
              <a:rPr lang="en-US" b="1" dirty="0"/>
              <a:t>Questions:  What type of Drugs Are Approvable?</a:t>
            </a:r>
          </a:p>
        </p:txBody>
      </p:sp>
      <p:sp>
        <p:nvSpPr>
          <p:cNvPr id="3" name="Content Placeholder 2">
            <a:extLst>
              <a:ext uri="{FF2B5EF4-FFF2-40B4-BE49-F238E27FC236}">
                <a16:creationId xmlns:a16="http://schemas.microsoft.com/office/drawing/2014/main" id="{12361845-3AE4-5994-9BC7-2573D1106AF1}"/>
              </a:ext>
            </a:extLst>
          </p:cNvPr>
          <p:cNvSpPr>
            <a:spLocks noGrp="1"/>
          </p:cNvSpPr>
          <p:nvPr>
            <p:ph idx="1"/>
          </p:nvPr>
        </p:nvSpPr>
        <p:spPr>
          <a:xfrm>
            <a:off x="482885" y="1037690"/>
            <a:ext cx="11239927" cy="5455185"/>
          </a:xfrm>
        </p:spPr>
        <p:txBody>
          <a:bodyPr>
            <a:normAutofit lnSpcReduction="10000"/>
          </a:bodyPr>
          <a:lstStyle/>
          <a:p>
            <a:r>
              <a:rPr lang="en-US" dirty="0">
                <a:highlight>
                  <a:srgbClr val="FFFF00"/>
                </a:highlight>
              </a:rPr>
              <a:t>More efficacious drugs:</a:t>
            </a:r>
          </a:p>
          <a:p>
            <a:pPr lvl="1">
              <a:buFont typeface="Wingdings" panose="05000000000000000000" pitchFamily="2" charset="2"/>
              <a:buChar char="Ø"/>
            </a:pPr>
            <a:r>
              <a:rPr lang="en-US" b="1" i="1" dirty="0"/>
              <a:t>Never claim a drug is more efficacious </a:t>
            </a:r>
            <a:r>
              <a:rPr lang="en-US" dirty="0" err="1"/>
              <a:t>eventhough</a:t>
            </a:r>
            <a:r>
              <a:rPr lang="en-US" dirty="0"/>
              <a:t> you believe it to be – let the clinical data speak for itself (</a:t>
            </a:r>
            <a:r>
              <a:rPr lang="en-US" u="sng" dirty="0"/>
              <a:t>more efficacious is a marketing claim</a:t>
            </a:r>
            <a:r>
              <a:rPr lang="en-US" dirty="0"/>
              <a:t>)</a:t>
            </a:r>
          </a:p>
          <a:p>
            <a:pPr lvl="1">
              <a:buFont typeface="Wingdings" panose="05000000000000000000" pitchFamily="2" charset="2"/>
              <a:buChar char="Ø"/>
            </a:pPr>
            <a:r>
              <a:rPr lang="en-US" b="1" i="1" dirty="0"/>
              <a:t>Never claim a drug will cure a disease</a:t>
            </a:r>
            <a:r>
              <a:rPr lang="en-US" b="1" dirty="0"/>
              <a:t>,</a:t>
            </a:r>
            <a:r>
              <a:rPr lang="en-US" dirty="0"/>
              <a:t> because FDA will ask for a very high burden of proof, such as needing a very high number of patients in Phase III, and long-term studies for years to show no remission.</a:t>
            </a:r>
          </a:p>
          <a:p>
            <a:pPr lvl="1">
              <a:buFont typeface="Wingdings" panose="05000000000000000000" pitchFamily="2" charset="2"/>
              <a:buChar char="Ø"/>
            </a:pPr>
            <a:endParaRPr lang="en-US" dirty="0"/>
          </a:p>
          <a:p>
            <a:r>
              <a:rPr lang="en-US" b="1" dirty="0"/>
              <a:t>Can a drug equally or less efficacious be approved by FDA?   YES</a:t>
            </a:r>
          </a:p>
          <a:p>
            <a:pPr lvl="2">
              <a:buFont typeface="Wingdings" panose="05000000000000000000" pitchFamily="2" charset="2"/>
              <a:buChar char="ü"/>
            </a:pPr>
            <a:r>
              <a:rPr lang="en-US" dirty="0">
                <a:highlight>
                  <a:srgbClr val="FFFF00"/>
                </a:highlight>
              </a:rPr>
              <a:t>Equally efficacious </a:t>
            </a:r>
            <a:r>
              <a:rPr lang="en-US" dirty="0"/>
              <a:t>– will have to do head to head phase III clinical studies to substantiate – do not claim, but let the data speak for itself.</a:t>
            </a:r>
          </a:p>
          <a:p>
            <a:pPr lvl="2">
              <a:buFont typeface="Wingdings" panose="05000000000000000000" pitchFamily="2" charset="2"/>
              <a:buChar char="ü"/>
            </a:pPr>
            <a:r>
              <a:rPr lang="en-US" dirty="0">
                <a:highlight>
                  <a:srgbClr val="FFFF00"/>
                </a:highlight>
              </a:rPr>
              <a:t>Less efficacious </a:t>
            </a:r>
            <a:r>
              <a:rPr lang="en-US" dirty="0"/>
              <a:t>– if the drug has a better safety profile – less serious adverse events… termed a safer drug, but will require head-to-head Phase III clinical studies </a:t>
            </a:r>
          </a:p>
          <a:p>
            <a:pPr lvl="2">
              <a:buFont typeface="Wingdings" panose="05000000000000000000" pitchFamily="2" charset="2"/>
              <a:buChar char="ü"/>
            </a:pPr>
            <a:endParaRPr lang="en-US" dirty="0"/>
          </a:p>
          <a:p>
            <a:r>
              <a:rPr lang="en-US" b="1" dirty="0">
                <a:solidFill>
                  <a:srgbClr val="FF0000"/>
                </a:solidFill>
              </a:rPr>
              <a:t>TODAYS’ FORMAL PRERSENTATION STOPS HERE -  the extra materials in your workshop handout are offered as a resources</a:t>
            </a:r>
          </a:p>
        </p:txBody>
      </p:sp>
      <p:sp>
        <p:nvSpPr>
          <p:cNvPr id="4" name="Date Placeholder 3">
            <a:extLst>
              <a:ext uri="{FF2B5EF4-FFF2-40B4-BE49-F238E27FC236}">
                <a16:creationId xmlns:a16="http://schemas.microsoft.com/office/drawing/2014/main" id="{0136F89B-239A-9598-C75B-239E7E5FEB24}"/>
              </a:ext>
            </a:extLst>
          </p:cNvPr>
          <p:cNvSpPr>
            <a:spLocks noGrp="1"/>
          </p:cNvSpPr>
          <p:nvPr>
            <p:ph type="dt" sz="half" idx="10"/>
          </p:nvPr>
        </p:nvSpPr>
        <p:spPr/>
        <p:txBody>
          <a:bodyPr/>
          <a:lstStyle/>
          <a:p>
            <a:fld id="{3291B525-0E85-4440-BAA4-14D6EC3BA92E}" type="datetimeyyyy">
              <a:rPr lang="en-US" smtClean="0"/>
              <a:t>2024</a:t>
            </a:fld>
            <a:endParaRPr lang="en-US"/>
          </a:p>
        </p:txBody>
      </p:sp>
      <p:sp>
        <p:nvSpPr>
          <p:cNvPr id="5" name="Slide Number Placeholder 4">
            <a:extLst>
              <a:ext uri="{FF2B5EF4-FFF2-40B4-BE49-F238E27FC236}">
                <a16:creationId xmlns:a16="http://schemas.microsoft.com/office/drawing/2014/main" id="{9DCF6921-AA57-CA10-E784-C25B68D035EF}"/>
              </a:ext>
            </a:extLst>
          </p:cNvPr>
          <p:cNvSpPr>
            <a:spLocks noGrp="1"/>
          </p:cNvSpPr>
          <p:nvPr>
            <p:ph type="sldNum" sz="quarter" idx="12"/>
          </p:nvPr>
        </p:nvSpPr>
        <p:spPr/>
        <p:txBody>
          <a:bodyPr/>
          <a:lstStyle/>
          <a:p>
            <a:fld id="{34B4DD7E-2793-48A4-90C0-F7A8366D2CFE}" type="slidenum">
              <a:rPr lang="en-US" smtClean="0"/>
              <a:t>12</a:t>
            </a:fld>
            <a:endParaRPr lang="en-US"/>
          </a:p>
        </p:txBody>
      </p:sp>
    </p:spTree>
    <p:extLst>
      <p:ext uri="{BB962C8B-B14F-4D97-AF65-F5344CB8AC3E}">
        <p14:creationId xmlns:p14="http://schemas.microsoft.com/office/powerpoint/2010/main" val="1040062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DA716-A920-35D8-5F93-BFB96BFC6F43}"/>
              </a:ext>
            </a:extLst>
          </p:cNvPr>
          <p:cNvSpPr>
            <a:spLocks noGrp="1"/>
          </p:cNvSpPr>
          <p:nvPr>
            <p:ph type="title"/>
          </p:nvPr>
        </p:nvSpPr>
        <p:spPr>
          <a:xfrm>
            <a:off x="452063" y="681037"/>
            <a:ext cx="11175255" cy="1359519"/>
          </a:xfrm>
        </p:spPr>
        <p:txBody>
          <a:bodyPr>
            <a:normAutofit/>
          </a:bodyPr>
          <a:lstStyle/>
          <a:p>
            <a:r>
              <a:rPr lang="en-US" b="1" dirty="0"/>
              <a:t>         DRUG DISCOVERY PROCESS &amp; ROLE OF   </a:t>
            </a:r>
            <a:br>
              <a:rPr lang="en-US" b="1" dirty="0"/>
            </a:br>
            <a:r>
              <a:rPr lang="en-US" b="1" dirty="0"/>
              <a:t>                    ACADEMIC RESEARCHER</a:t>
            </a:r>
          </a:p>
        </p:txBody>
      </p:sp>
      <p:sp>
        <p:nvSpPr>
          <p:cNvPr id="3" name="Content Placeholder 2">
            <a:extLst>
              <a:ext uri="{FF2B5EF4-FFF2-40B4-BE49-F238E27FC236}">
                <a16:creationId xmlns:a16="http://schemas.microsoft.com/office/drawing/2014/main" id="{181EFD70-6AD5-1A28-405B-8175D46633A0}"/>
              </a:ext>
            </a:extLst>
          </p:cNvPr>
          <p:cNvSpPr>
            <a:spLocks noGrp="1"/>
          </p:cNvSpPr>
          <p:nvPr>
            <p:ph idx="1"/>
          </p:nvPr>
        </p:nvSpPr>
        <p:spPr>
          <a:xfrm>
            <a:off x="318499" y="1825625"/>
            <a:ext cx="11376196" cy="4351338"/>
          </a:xfrm>
        </p:spPr>
        <p:txBody>
          <a:bodyPr/>
          <a:lstStyle/>
          <a:p>
            <a:endParaRPr lang="en-US" dirty="0"/>
          </a:p>
          <a:p>
            <a:pPr marL="3657600" lvl="8" indent="0">
              <a:buNone/>
            </a:pPr>
            <a:r>
              <a:rPr lang="en-US" sz="3600" dirty="0"/>
              <a:t>Bruce F. Mackler, Ph.D., J.D. </a:t>
            </a:r>
          </a:p>
          <a:p>
            <a:pPr marL="3657600" lvl="8" indent="0">
              <a:buNone/>
            </a:pPr>
            <a:r>
              <a:rPr lang="en-US" sz="3600" dirty="0"/>
              <a:t>FDA Advisor </a:t>
            </a:r>
          </a:p>
          <a:p>
            <a:pPr marL="3657600" lvl="8" indent="0">
              <a:buNone/>
            </a:pPr>
            <a:endParaRPr lang="en-US" sz="3600" dirty="0"/>
          </a:p>
          <a:p>
            <a:pPr marL="457200" lvl="1" indent="0">
              <a:buNone/>
            </a:pPr>
            <a:r>
              <a:rPr lang="en-US" sz="4200" dirty="0">
                <a:highlight>
                  <a:srgbClr val="FFFF00"/>
                </a:highlight>
              </a:rPr>
              <a:t>If you have further questions, please give them to Dr. Monica Chau, and I will try and respond by email as a courtesy</a:t>
            </a:r>
          </a:p>
        </p:txBody>
      </p:sp>
      <p:sp>
        <p:nvSpPr>
          <p:cNvPr id="4" name="Date Placeholder 3">
            <a:extLst>
              <a:ext uri="{FF2B5EF4-FFF2-40B4-BE49-F238E27FC236}">
                <a16:creationId xmlns:a16="http://schemas.microsoft.com/office/drawing/2014/main" id="{015FA9C3-2E78-C6BE-AB1F-F3284A8A4823}"/>
              </a:ext>
            </a:extLst>
          </p:cNvPr>
          <p:cNvSpPr>
            <a:spLocks noGrp="1"/>
          </p:cNvSpPr>
          <p:nvPr>
            <p:ph type="dt" sz="half" idx="10"/>
          </p:nvPr>
        </p:nvSpPr>
        <p:spPr/>
        <p:txBody>
          <a:bodyPr/>
          <a:lstStyle/>
          <a:p>
            <a:fld id="{2AECC2AE-C204-48A3-9D54-60711E82CE56}" type="datetimeyyyy">
              <a:rPr lang="en-US" smtClean="0"/>
              <a:t>2024</a:t>
            </a:fld>
            <a:endParaRPr lang="en-US"/>
          </a:p>
        </p:txBody>
      </p:sp>
      <p:sp>
        <p:nvSpPr>
          <p:cNvPr id="5" name="Slide Number Placeholder 4">
            <a:extLst>
              <a:ext uri="{FF2B5EF4-FFF2-40B4-BE49-F238E27FC236}">
                <a16:creationId xmlns:a16="http://schemas.microsoft.com/office/drawing/2014/main" id="{27745D1E-14C3-2CC2-40C7-088859AD56AB}"/>
              </a:ext>
            </a:extLst>
          </p:cNvPr>
          <p:cNvSpPr>
            <a:spLocks noGrp="1"/>
          </p:cNvSpPr>
          <p:nvPr>
            <p:ph type="sldNum" sz="quarter" idx="12"/>
          </p:nvPr>
        </p:nvSpPr>
        <p:spPr/>
        <p:txBody>
          <a:bodyPr/>
          <a:lstStyle/>
          <a:p>
            <a:fld id="{34B4DD7E-2793-48A4-90C0-F7A8366D2CFE}" type="slidenum">
              <a:rPr lang="en-US" smtClean="0"/>
              <a:t>13</a:t>
            </a:fld>
            <a:endParaRPr lang="en-US"/>
          </a:p>
        </p:txBody>
      </p:sp>
    </p:spTree>
    <p:extLst>
      <p:ext uri="{BB962C8B-B14F-4D97-AF65-F5344CB8AC3E}">
        <p14:creationId xmlns:p14="http://schemas.microsoft.com/office/powerpoint/2010/main" val="781541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06095D-7A01-3B51-0C43-96BFD32EE6F6}"/>
              </a:ext>
            </a:extLst>
          </p:cNvPr>
          <p:cNvSpPr>
            <a:spLocks noGrp="1"/>
          </p:cNvSpPr>
          <p:nvPr>
            <p:ph type="title"/>
          </p:nvPr>
        </p:nvSpPr>
        <p:spPr>
          <a:xfrm>
            <a:off x="349321" y="365125"/>
            <a:ext cx="11004479" cy="1325563"/>
          </a:xfrm>
        </p:spPr>
        <p:txBody>
          <a:bodyPr>
            <a:noAutofit/>
          </a:bodyPr>
          <a:lstStyle/>
          <a:p>
            <a:r>
              <a:rPr lang="en-US" b="1" dirty="0"/>
              <a:t>THE DRUG DISCOVERY PROCESS AND THE ROLE   </a:t>
            </a:r>
            <a:br>
              <a:rPr lang="en-US" b="1" dirty="0"/>
            </a:br>
            <a:r>
              <a:rPr lang="en-US" b="1" dirty="0"/>
              <a:t>         OF THE ACADEMIC RESEARCHER</a:t>
            </a:r>
          </a:p>
        </p:txBody>
      </p:sp>
      <p:sp>
        <p:nvSpPr>
          <p:cNvPr id="5" name="Content Placeholder 4">
            <a:extLst>
              <a:ext uri="{FF2B5EF4-FFF2-40B4-BE49-F238E27FC236}">
                <a16:creationId xmlns:a16="http://schemas.microsoft.com/office/drawing/2014/main" id="{6CDDEC43-4455-A600-F150-C0E5E5E35BC9}"/>
              </a:ext>
            </a:extLst>
          </p:cNvPr>
          <p:cNvSpPr>
            <a:spLocks noGrp="1"/>
          </p:cNvSpPr>
          <p:nvPr>
            <p:ph idx="1"/>
          </p:nvPr>
        </p:nvSpPr>
        <p:spPr>
          <a:xfrm>
            <a:off x="349321" y="1825625"/>
            <a:ext cx="11537879" cy="4873126"/>
          </a:xfrm>
        </p:spPr>
        <p:txBody>
          <a:bodyPr>
            <a:normAutofit/>
          </a:bodyPr>
          <a:lstStyle/>
          <a:p>
            <a:r>
              <a:rPr lang="en-US" u="sng" dirty="0"/>
              <a:t>Workshop Focus:</a:t>
            </a:r>
          </a:p>
          <a:p>
            <a:pPr lvl="1"/>
            <a:r>
              <a:rPr lang="en-US" dirty="0"/>
              <a:t>1</a:t>
            </a:r>
            <a:r>
              <a:rPr lang="en-US" dirty="0">
                <a:highlight>
                  <a:srgbClr val="FFFF00"/>
                </a:highlight>
              </a:rPr>
              <a:t>.  </a:t>
            </a:r>
            <a:r>
              <a:rPr lang="en-US" b="1" dirty="0">
                <a:highlight>
                  <a:srgbClr val="FFFF00"/>
                </a:highlight>
              </a:rPr>
              <a:t>Design and quality control manufacturing </a:t>
            </a:r>
            <a:r>
              <a:rPr lang="en-US" dirty="0"/>
              <a:t>of the drug candidate for clinical studies in terms of production, contaminants, and provide information for them to design quality control assays.</a:t>
            </a:r>
          </a:p>
          <a:p>
            <a:pPr lvl="1"/>
            <a:r>
              <a:rPr lang="en-US" dirty="0"/>
              <a:t>2.  Provide </a:t>
            </a:r>
            <a:r>
              <a:rPr lang="en-US" b="1" dirty="0">
                <a:highlight>
                  <a:srgbClr val="FFFF00"/>
                </a:highlight>
              </a:rPr>
              <a:t>basic understanding of how a candidate drug interacts with biological systems associated with a disease </a:t>
            </a:r>
            <a:r>
              <a:rPr lang="en-US" dirty="0"/>
              <a:t>to understand its mechanism of action of the drug,</a:t>
            </a:r>
          </a:p>
          <a:p>
            <a:pPr lvl="1"/>
            <a:r>
              <a:rPr lang="en-US" dirty="0"/>
              <a:t>3.  Enables the </a:t>
            </a:r>
            <a:r>
              <a:rPr lang="en-US" b="1" dirty="0">
                <a:highlight>
                  <a:srgbClr val="FFFF00"/>
                </a:highlight>
              </a:rPr>
              <a:t>development and design of FDA mandated preclinical studies to assess the safety</a:t>
            </a:r>
            <a:r>
              <a:rPr lang="en-US" dirty="0">
                <a:highlight>
                  <a:srgbClr val="FFFF00"/>
                </a:highlight>
              </a:rPr>
              <a:t> </a:t>
            </a:r>
            <a:r>
              <a:rPr lang="en-US" dirty="0"/>
              <a:t>of a drug candidate in appropriate animal models, choice of dosing and dosing regimen,</a:t>
            </a:r>
          </a:p>
          <a:p>
            <a:pPr lvl="1"/>
            <a:r>
              <a:rPr lang="en-US" dirty="0"/>
              <a:t>4. </a:t>
            </a:r>
            <a:r>
              <a:rPr lang="en-US" b="1" dirty="0">
                <a:highlight>
                  <a:srgbClr val="FFFF00"/>
                </a:highlight>
              </a:rPr>
              <a:t>Enables the development and design of FDA regulated human clinical studies to assess safety and efficacy</a:t>
            </a:r>
            <a:r>
              <a:rPr lang="en-US" dirty="0">
                <a:highlight>
                  <a:srgbClr val="FFFF00"/>
                </a:highlight>
              </a:rPr>
              <a:t> </a:t>
            </a:r>
            <a:r>
              <a:rPr lang="en-US" dirty="0"/>
              <a:t>of a drug candidate (choice of clinical endpoints) and provide clinical data for market approval. </a:t>
            </a:r>
          </a:p>
        </p:txBody>
      </p:sp>
      <p:sp>
        <p:nvSpPr>
          <p:cNvPr id="2" name="Date Placeholder 1">
            <a:extLst>
              <a:ext uri="{FF2B5EF4-FFF2-40B4-BE49-F238E27FC236}">
                <a16:creationId xmlns:a16="http://schemas.microsoft.com/office/drawing/2014/main" id="{F5DCC905-DBF8-DF82-69E2-E7094B4A1F70}"/>
              </a:ext>
            </a:extLst>
          </p:cNvPr>
          <p:cNvSpPr>
            <a:spLocks noGrp="1"/>
          </p:cNvSpPr>
          <p:nvPr>
            <p:ph type="dt" sz="half" idx="10"/>
          </p:nvPr>
        </p:nvSpPr>
        <p:spPr/>
        <p:txBody>
          <a:bodyPr/>
          <a:lstStyle/>
          <a:p>
            <a:fld id="{8AA9FD74-204A-4AE8-A63E-AC6543D2BBD1}" type="datetimeyyyy">
              <a:rPr lang="en-US" smtClean="0"/>
              <a:t>2024</a:t>
            </a:fld>
            <a:endParaRPr lang="en-US"/>
          </a:p>
        </p:txBody>
      </p:sp>
      <p:sp>
        <p:nvSpPr>
          <p:cNvPr id="3" name="Slide Number Placeholder 2">
            <a:extLst>
              <a:ext uri="{FF2B5EF4-FFF2-40B4-BE49-F238E27FC236}">
                <a16:creationId xmlns:a16="http://schemas.microsoft.com/office/drawing/2014/main" id="{E04F505E-C167-5AAD-5B53-7E7FFFAE37D1}"/>
              </a:ext>
            </a:extLst>
          </p:cNvPr>
          <p:cNvSpPr>
            <a:spLocks noGrp="1"/>
          </p:cNvSpPr>
          <p:nvPr>
            <p:ph type="sldNum" sz="quarter" idx="12"/>
          </p:nvPr>
        </p:nvSpPr>
        <p:spPr/>
        <p:txBody>
          <a:bodyPr/>
          <a:lstStyle/>
          <a:p>
            <a:fld id="{34B4DD7E-2793-48A4-90C0-F7A8366D2CFE}" type="slidenum">
              <a:rPr lang="en-US" smtClean="0"/>
              <a:t>2</a:t>
            </a:fld>
            <a:endParaRPr lang="en-US"/>
          </a:p>
        </p:txBody>
      </p:sp>
    </p:spTree>
    <p:extLst>
      <p:ext uri="{BB962C8B-B14F-4D97-AF65-F5344CB8AC3E}">
        <p14:creationId xmlns:p14="http://schemas.microsoft.com/office/powerpoint/2010/main" val="2499023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F6FED-3176-BECC-2E96-1680067FA3FB}"/>
              </a:ext>
            </a:extLst>
          </p:cNvPr>
          <p:cNvSpPr>
            <a:spLocks noGrp="1"/>
          </p:cNvSpPr>
          <p:nvPr>
            <p:ph type="title"/>
          </p:nvPr>
        </p:nvSpPr>
        <p:spPr>
          <a:xfrm>
            <a:off x="838200" y="365125"/>
            <a:ext cx="10515600" cy="662291"/>
          </a:xfrm>
        </p:spPr>
        <p:txBody>
          <a:bodyPr>
            <a:normAutofit fontScale="90000"/>
          </a:bodyPr>
          <a:lstStyle/>
          <a:p>
            <a:r>
              <a:rPr lang="en-US" dirty="0"/>
              <a:t> </a:t>
            </a:r>
            <a:r>
              <a:rPr lang="en-US" sz="4900" b="1" dirty="0"/>
              <a:t>Bruce F </a:t>
            </a:r>
            <a:r>
              <a:rPr lang="en-US" sz="4900" b="1" dirty="0" err="1"/>
              <a:t>Mackler</a:t>
            </a:r>
            <a:r>
              <a:rPr lang="en-US" sz="4900" b="1" dirty="0"/>
              <a:t>, Ph.D., J.D.       </a:t>
            </a:r>
            <a:r>
              <a:rPr lang="en-US" sz="4900" b="1" dirty="0" err="1">
                <a:highlight>
                  <a:srgbClr val="FFFF00"/>
                </a:highlight>
              </a:rPr>
              <a:t>Biosketch</a:t>
            </a:r>
            <a:endParaRPr lang="en-US" sz="4900" b="1" dirty="0">
              <a:highlight>
                <a:srgbClr val="FFFF00"/>
              </a:highlight>
            </a:endParaRPr>
          </a:p>
        </p:txBody>
      </p:sp>
      <p:sp>
        <p:nvSpPr>
          <p:cNvPr id="3" name="Content Placeholder 2">
            <a:extLst>
              <a:ext uri="{FF2B5EF4-FFF2-40B4-BE49-F238E27FC236}">
                <a16:creationId xmlns:a16="http://schemas.microsoft.com/office/drawing/2014/main" id="{801DA4B5-CB30-7B12-1C03-BDBD8BD337E8}"/>
              </a:ext>
            </a:extLst>
          </p:cNvPr>
          <p:cNvSpPr>
            <a:spLocks noGrp="1"/>
          </p:cNvSpPr>
          <p:nvPr>
            <p:ph idx="1"/>
          </p:nvPr>
        </p:nvSpPr>
        <p:spPr>
          <a:xfrm>
            <a:off x="431515" y="1140431"/>
            <a:ext cx="11455685" cy="5352444"/>
          </a:xfrm>
        </p:spPr>
        <p:txBody>
          <a:bodyPr>
            <a:normAutofit fontScale="70000" lnSpcReduction="20000"/>
          </a:bodyPr>
          <a:lstStyle/>
          <a:p>
            <a:r>
              <a:rPr lang="en-US" sz="3100" dirty="0"/>
              <a:t>Dr. </a:t>
            </a:r>
            <a:r>
              <a:rPr lang="en-US" sz="3100" dirty="0" err="1"/>
              <a:t>Mackler</a:t>
            </a:r>
            <a:r>
              <a:rPr lang="en-US" sz="3100" dirty="0"/>
              <a:t> has </a:t>
            </a:r>
            <a:r>
              <a:rPr lang="en-US" sz="3100" b="1" dirty="0"/>
              <a:t>30 years of FDA legal/regulatory experience </a:t>
            </a:r>
            <a:r>
              <a:rPr lang="en-US" sz="3100" dirty="0"/>
              <a:t>in biomedical products – drugs, biologics, medical devices and in vitro diagnostic, and nutraceuticals – development.  He has advised both early stage and multinational biopharmaceutical companies in product development, organized </a:t>
            </a:r>
            <a:r>
              <a:rPr lang="en-US" sz="3100" b="1" dirty="0"/>
              <a:t>successful preclinical/clinical meetings with FDA, Health Canada, European Medicines Agency (EMA), Japan Pharmaceuticals and Medical Devices Agency, Australia TGA, Israeli Ministry of Health, etc</a:t>
            </a:r>
            <a:r>
              <a:rPr lang="en-US" sz="3100" dirty="0"/>
              <a:t>.  </a:t>
            </a:r>
          </a:p>
          <a:p>
            <a:r>
              <a:rPr lang="en-US" sz="3100" dirty="0"/>
              <a:t>Dr. Mackler has help develop successful Investigational New Drug (INDs) for companies and clinicians (sponsor INDs), </a:t>
            </a:r>
            <a:r>
              <a:rPr lang="en-US" sz="3100" b="1" dirty="0"/>
              <a:t>and held an IND for a Phase III Multiple Sclerosis drug clinical efficacy and safety trial used for subsequent market approval (NDA); as well as participated in the NDA submissions </a:t>
            </a:r>
            <a:r>
              <a:rPr lang="en-US" sz="3100" dirty="0"/>
              <a:t>and approval for several other drugs.  </a:t>
            </a:r>
          </a:p>
          <a:p>
            <a:r>
              <a:rPr lang="en-US" sz="3100" dirty="0"/>
              <a:t>He has also </a:t>
            </a:r>
            <a:r>
              <a:rPr lang="en-US" sz="3100" b="1" dirty="0"/>
              <a:t>audited and monitor human clinical trial </a:t>
            </a:r>
            <a:r>
              <a:rPr lang="en-US" sz="3100" dirty="0"/>
              <a:t>to assess their compliance with FDA Good Clinical Practices (GCPs), performed manufacturing audits, and counsel for companies undergoing FDA inspections/audits. </a:t>
            </a:r>
          </a:p>
          <a:p>
            <a:r>
              <a:rPr lang="en-US" sz="3100" dirty="0"/>
              <a:t>Dr. </a:t>
            </a:r>
            <a:r>
              <a:rPr lang="en-US" sz="3100" dirty="0" err="1"/>
              <a:t>Mackler</a:t>
            </a:r>
            <a:r>
              <a:rPr lang="en-US" sz="3100" dirty="0"/>
              <a:t> has a </a:t>
            </a:r>
            <a:r>
              <a:rPr lang="en-US" sz="3100" b="1" dirty="0"/>
              <a:t>MS/Ph.D. in Immunology/microbiology</a:t>
            </a:r>
            <a:r>
              <a:rPr lang="en-US" sz="3100" dirty="0"/>
              <a:t>, has authored over 100 papers and abstracts, as well as briefing papers and FDA related legal and regulatory issues. Dr. </a:t>
            </a:r>
            <a:r>
              <a:rPr lang="en-US" sz="3100" dirty="0" err="1"/>
              <a:t>Mackler</a:t>
            </a:r>
            <a:r>
              <a:rPr lang="en-US" sz="3100" dirty="0"/>
              <a:t> in the 1980’s served on a NIH, NIDR study section, retiring when he became a lawyer. In the early 2000’s, he was invited again to </a:t>
            </a:r>
            <a:r>
              <a:rPr lang="en-US" sz="3100" b="1" dirty="0"/>
              <a:t>serve on an extramural SBIR Study Section, NIHLB</a:t>
            </a:r>
            <a:r>
              <a:rPr lang="en-US" sz="3100" dirty="0"/>
              <a:t>, reviewing the FDA strategies commitments in SBIR submissions. </a:t>
            </a:r>
          </a:p>
          <a:p>
            <a:r>
              <a:rPr lang="en-US" sz="3100" dirty="0"/>
              <a:t>Dr. </a:t>
            </a:r>
            <a:r>
              <a:rPr lang="en-US" sz="3100" dirty="0" err="1"/>
              <a:t>Mackler</a:t>
            </a:r>
            <a:r>
              <a:rPr lang="en-US" sz="3100" dirty="0"/>
              <a:t> as a researcher </a:t>
            </a:r>
            <a:r>
              <a:rPr lang="en-US" sz="3100" b="1" dirty="0"/>
              <a:t>received several NIH grants</a:t>
            </a:r>
            <a:r>
              <a:rPr lang="en-US" sz="3100" dirty="0"/>
              <a:t> to support his research.  A complete </a:t>
            </a:r>
            <a:r>
              <a:rPr lang="en-US" sz="3100" dirty="0" err="1"/>
              <a:t>biosketch</a:t>
            </a:r>
            <a:r>
              <a:rPr lang="en-US" sz="3100" dirty="0"/>
              <a:t> can be found in the appendices.</a:t>
            </a:r>
          </a:p>
          <a:p>
            <a:endParaRPr lang="en-US" dirty="0"/>
          </a:p>
        </p:txBody>
      </p:sp>
      <p:sp>
        <p:nvSpPr>
          <p:cNvPr id="4" name="Date Placeholder 3">
            <a:extLst>
              <a:ext uri="{FF2B5EF4-FFF2-40B4-BE49-F238E27FC236}">
                <a16:creationId xmlns:a16="http://schemas.microsoft.com/office/drawing/2014/main" id="{CC9E3F75-FF8C-23B6-129E-8AFEEA448515}"/>
              </a:ext>
            </a:extLst>
          </p:cNvPr>
          <p:cNvSpPr>
            <a:spLocks noGrp="1"/>
          </p:cNvSpPr>
          <p:nvPr>
            <p:ph type="dt" sz="half" idx="10"/>
          </p:nvPr>
        </p:nvSpPr>
        <p:spPr/>
        <p:txBody>
          <a:bodyPr/>
          <a:lstStyle/>
          <a:p>
            <a:fld id="{68387AAA-3905-4986-8E5C-412944DBA51E}" type="datetimeyyyy">
              <a:rPr lang="en-US" smtClean="0"/>
              <a:t>2024</a:t>
            </a:fld>
            <a:endParaRPr lang="en-US"/>
          </a:p>
        </p:txBody>
      </p:sp>
      <p:sp>
        <p:nvSpPr>
          <p:cNvPr id="5" name="Slide Number Placeholder 4">
            <a:extLst>
              <a:ext uri="{FF2B5EF4-FFF2-40B4-BE49-F238E27FC236}">
                <a16:creationId xmlns:a16="http://schemas.microsoft.com/office/drawing/2014/main" id="{2C3A6C61-CC42-4144-8BBE-E21BA4E705B1}"/>
              </a:ext>
            </a:extLst>
          </p:cNvPr>
          <p:cNvSpPr>
            <a:spLocks noGrp="1"/>
          </p:cNvSpPr>
          <p:nvPr>
            <p:ph type="sldNum" sz="quarter" idx="12"/>
          </p:nvPr>
        </p:nvSpPr>
        <p:spPr/>
        <p:txBody>
          <a:bodyPr/>
          <a:lstStyle/>
          <a:p>
            <a:fld id="{34B4DD7E-2793-48A4-90C0-F7A8366D2CFE}" type="slidenum">
              <a:rPr lang="en-US" smtClean="0"/>
              <a:t>3</a:t>
            </a:fld>
            <a:endParaRPr lang="en-US"/>
          </a:p>
        </p:txBody>
      </p:sp>
    </p:spTree>
    <p:extLst>
      <p:ext uri="{BB962C8B-B14F-4D97-AF65-F5344CB8AC3E}">
        <p14:creationId xmlns:p14="http://schemas.microsoft.com/office/powerpoint/2010/main" val="896518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3D182-C5FD-80C7-E52A-BEEC8443DAA9}"/>
              </a:ext>
            </a:extLst>
          </p:cNvPr>
          <p:cNvSpPr>
            <a:spLocks noGrp="1"/>
          </p:cNvSpPr>
          <p:nvPr>
            <p:ph type="title"/>
          </p:nvPr>
        </p:nvSpPr>
        <p:spPr>
          <a:xfrm>
            <a:off x="838200" y="365126"/>
            <a:ext cx="10515600" cy="610920"/>
          </a:xfrm>
        </p:spPr>
        <p:txBody>
          <a:bodyPr>
            <a:normAutofit fontScale="90000"/>
          </a:bodyPr>
          <a:lstStyle/>
          <a:p>
            <a:r>
              <a:rPr lang="en-US" sz="4900" b="1" dirty="0"/>
              <a:t>New Drug R &amp; D Process</a:t>
            </a:r>
            <a:r>
              <a:rPr lang="en-US" dirty="0"/>
              <a:t>                  9-15 years</a:t>
            </a:r>
          </a:p>
        </p:txBody>
      </p:sp>
      <p:pic>
        <p:nvPicPr>
          <p:cNvPr id="4" name="Content Placeholder 3">
            <a:extLst>
              <a:ext uri="{FF2B5EF4-FFF2-40B4-BE49-F238E27FC236}">
                <a16:creationId xmlns:a16="http://schemas.microsoft.com/office/drawing/2014/main" id="{39717196-CC8B-DA43-92D2-745AC6FEA58C}"/>
              </a:ext>
            </a:extLst>
          </p:cNvPr>
          <p:cNvPicPr>
            <a:picLocks noGrp="1" noChangeAspect="1"/>
          </p:cNvPicPr>
          <p:nvPr>
            <p:ph idx="1"/>
          </p:nvPr>
        </p:nvPicPr>
        <p:blipFill>
          <a:blip r:embed="rId2"/>
          <a:stretch>
            <a:fillRect/>
          </a:stretch>
        </p:blipFill>
        <p:spPr>
          <a:xfrm>
            <a:off x="647272" y="1109663"/>
            <a:ext cx="10407721" cy="5548312"/>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642EB83F-C7D2-5B4B-B991-E29EE3B44905}"/>
                  </a:ext>
                </a:extLst>
              </p14:cNvPr>
              <p14:cNvContentPartPr/>
              <p14:nvPr/>
            </p14:nvContentPartPr>
            <p14:xfrm>
              <a:off x="667569" y="2783573"/>
              <a:ext cx="1500840" cy="3094920"/>
            </p14:xfrm>
          </p:contentPart>
        </mc:Choice>
        <mc:Fallback xmlns="">
          <p:pic>
            <p:nvPicPr>
              <p:cNvPr id="6" name="Ink 5">
                <a:extLst>
                  <a:ext uri="{FF2B5EF4-FFF2-40B4-BE49-F238E27FC236}">
                    <a16:creationId xmlns:a16="http://schemas.microsoft.com/office/drawing/2014/main" id="{642EB83F-C7D2-5B4B-B991-E29EE3B44905}"/>
                  </a:ext>
                </a:extLst>
              </p:cNvPr>
              <p:cNvPicPr/>
              <p:nvPr/>
            </p:nvPicPr>
            <p:blipFill>
              <a:blip r:embed="rId4"/>
              <a:stretch>
                <a:fillRect/>
              </a:stretch>
            </p:blipFill>
            <p:spPr>
              <a:xfrm>
                <a:off x="613929" y="2675933"/>
                <a:ext cx="1608480" cy="33105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0" name="Ink 19">
                <a:extLst>
                  <a:ext uri="{FF2B5EF4-FFF2-40B4-BE49-F238E27FC236}">
                    <a16:creationId xmlns:a16="http://schemas.microsoft.com/office/drawing/2014/main" id="{C3324697-6F3B-0115-4319-D244CCEC749F}"/>
                  </a:ext>
                </a:extLst>
              </p14:cNvPr>
              <p14:cNvContentPartPr/>
              <p14:nvPr/>
            </p14:nvContentPartPr>
            <p14:xfrm>
              <a:off x="-472911" y="595853"/>
              <a:ext cx="360" cy="360"/>
            </p14:xfrm>
          </p:contentPart>
        </mc:Choice>
        <mc:Fallback xmlns="">
          <p:pic>
            <p:nvPicPr>
              <p:cNvPr id="20" name="Ink 19">
                <a:extLst>
                  <a:ext uri="{FF2B5EF4-FFF2-40B4-BE49-F238E27FC236}">
                    <a16:creationId xmlns:a16="http://schemas.microsoft.com/office/drawing/2014/main" id="{C3324697-6F3B-0115-4319-D244CCEC749F}"/>
                  </a:ext>
                </a:extLst>
              </p:cNvPr>
              <p:cNvPicPr/>
              <p:nvPr/>
            </p:nvPicPr>
            <p:blipFill>
              <a:blip r:embed="rId6"/>
              <a:stretch>
                <a:fillRect/>
              </a:stretch>
            </p:blipFill>
            <p:spPr>
              <a:xfrm>
                <a:off x="-481551" y="587213"/>
                <a:ext cx="18000" cy="18000"/>
              </a:xfrm>
              <a:prstGeom prst="rect">
                <a:avLst/>
              </a:prstGeom>
            </p:spPr>
          </p:pic>
        </mc:Fallback>
      </mc:AlternateContent>
      <p:sp>
        <p:nvSpPr>
          <p:cNvPr id="3" name="Date Placeholder 2">
            <a:extLst>
              <a:ext uri="{FF2B5EF4-FFF2-40B4-BE49-F238E27FC236}">
                <a16:creationId xmlns:a16="http://schemas.microsoft.com/office/drawing/2014/main" id="{5B67CEF7-A656-E1DA-9C31-482F0D400332}"/>
              </a:ext>
            </a:extLst>
          </p:cNvPr>
          <p:cNvSpPr>
            <a:spLocks noGrp="1"/>
          </p:cNvSpPr>
          <p:nvPr>
            <p:ph type="dt" sz="half" idx="10"/>
          </p:nvPr>
        </p:nvSpPr>
        <p:spPr/>
        <p:txBody>
          <a:bodyPr/>
          <a:lstStyle/>
          <a:p>
            <a:fld id="{43EF644C-C968-4E83-874F-D9384BB9BAE7}" type="datetimeyyyy">
              <a:rPr lang="en-US" smtClean="0"/>
              <a:t>2024</a:t>
            </a:fld>
            <a:endParaRPr lang="en-US"/>
          </a:p>
        </p:txBody>
      </p:sp>
      <p:sp>
        <p:nvSpPr>
          <p:cNvPr id="5" name="Slide Number Placeholder 4">
            <a:extLst>
              <a:ext uri="{FF2B5EF4-FFF2-40B4-BE49-F238E27FC236}">
                <a16:creationId xmlns:a16="http://schemas.microsoft.com/office/drawing/2014/main" id="{183AFE49-39AA-7791-B36D-7F8ABCF1A922}"/>
              </a:ext>
            </a:extLst>
          </p:cNvPr>
          <p:cNvSpPr>
            <a:spLocks noGrp="1"/>
          </p:cNvSpPr>
          <p:nvPr>
            <p:ph type="sldNum" sz="quarter" idx="12"/>
          </p:nvPr>
        </p:nvSpPr>
        <p:spPr/>
        <p:txBody>
          <a:bodyPr/>
          <a:lstStyle/>
          <a:p>
            <a:fld id="{34B4DD7E-2793-48A4-90C0-F7A8366D2CFE}" type="slidenum">
              <a:rPr lang="en-US" smtClean="0"/>
              <a:t>4</a:t>
            </a:fld>
            <a:endParaRPr lang="en-US"/>
          </a:p>
        </p:txBody>
      </p:sp>
    </p:spTree>
    <p:extLst>
      <p:ext uri="{BB962C8B-B14F-4D97-AF65-F5344CB8AC3E}">
        <p14:creationId xmlns:p14="http://schemas.microsoft.com/office/powerpoint/2010/main" val="608671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F8918-D5CA-C638-D7D2-387992CF0FD0}"/>
              </a:ext>
            </a:extLst>
          </p:cNvPr>
          <p:cNvSpPr>
            <a:spLocks noGrp="1"/>
          </p:cNvSpPr>
          <p:nvPr>
            <p:ph type="title"/>
          </p:nvPr>
        </p:nvSpPr>
        <p:spPr>
          <a:xfrm>
            <a:off x="400691" y="365125"/>
            <a:ext cx="11322121" cy="826677"/>
          </a:xfrm>
        </p:spPr>
        <p:txBody>
          <a:bodyPr>
            <a:noAutofit/>
          </a:bodyPr>
          <a:lstStyle/>
          <a:p>
            <a:r>
              <a:rPr lang="en-US" b="1" dirty="0"/>
              <a:t>Basic Research Focus of Academic Drug Discovery</a:t>
            </a:r>
          </a:p>
        </p:txBody>
      </p:sp>
      <p:sp>
        <p:nvSpPr>
          <p:cNvPr id="3" name="Content Placeholder 2">
            <a:extLst>
              <a:ext uri="{FF2B5EF4-FFF2-40B4-BE49-F238E27FC236}">
                <a16:creationId xmlns:a16="http://schemas.microsoft.com/office/drawing/2014/main" id="{BD7FC4F2-2C02-6AE4-81DA-6E6A14AFD30F}"/>
              </a:ext>
            </a:extLst>
          </p:cNvPr>
          <p:cNvSpPr>
            <a:spLocks noGrp="1"/>
          </p:cNvSpPr>
          <p:nvPr>
            <p:ph idx="1"/>
          </p:nvPr>
        </p:nvSpPr>
        <p:spPr>
          <a:xfrm>
            <a:off x="143837" y="1238036"/>
            <a:ext cx="11578975" cy="5404207"/>
          </a:xfrm>
        </p:spPr>
        <p:txBody>
          <a:bodyPr>
            <a:normAutofit fontScale="92500"/>
          </a:bodyPr>
          <a:lstStyle/>
          <a:p>
            <a:pPr>
              <a:lnSpc>
                <a:spcPct val="100000"/>
              </a:lnSpc>
            </a:pPr>
            <a:r>
              <a:rPr lang="en-US" dirty="0"/>
              <a:t>Studies intended understand the underlying biology of a disease, identify the biological pathways through which the </a:t>
            </a:r>
            <a:r>
              <a:rPr lang="en-US" dirty="0">
                <a:highlight>
                  <a:srgbClr val="FFFF00"/>
                </a:highlight>
              </a:rPr>
              <a:t>disease can be treated, and drugs that can modify the disease.</a:t>
            </a:r>
          </a:p>
          <a:p>
            <a:pPr lvl="1">
              <a:lnSpc>
                <a:spcPct val="100000"/>
              </a:lnSpc>
            </a:pPr>
            <a:r>
              <a:rPr lang="en-US" dirty="0"/>
              <a:t>Academic promising  drugs frequently tested in laboratory cell lines and in animal (rabbit, dogs, pigs) in </a:t>
            </a:r>
            <a:r>
              <a:rPr lang="en-US" b="1" dirty="0"/>
              <a:t>non-GLP studies [</a:t>
            </a:r>
            <a:r>
              <a:rPr lang="en-US" dirty="0"/>
              <a:t>Good Laboratory Practice Regulations</a:t>
            </a:r>
            <a:r>
              <a:rPr lang="en-US" b="1" dirty="0"/>
              <a:t>]</a:t>
            </a:r>
          </a:p>
          <a:p>
            <a:pPr lvl="2">
              <a:lnSpc>
                <a:spcPct val="100000"/>
              </a:lnSpc>
            </a:pPr>
            <a:r>
              <a:rPr lang="en-US" dirty="0"/>
              <a:t>Researchers need to manufacture/formulate drug used is such studies in a manner that mirrors the final drug, which is very difficult. </a:t>
            </a:r>
            <a:r>
              <a:rPr lang="en-US" i="1" dirty="0"/>
              <a:t>Alternatively, researchers can …   </a:t>
            </a:r>
          </a:p>
          <a:p>
            <a:pPr lvl="3">
              <a:lnSpc>
                <a:spcPct val="100000"/>
              </a:lnSpc>
              <a:buFont typeface="Wingdings" panose="05000000000000000000" pitchFamily="2" charset="2"/>
              <a:buChar char="Ø"/>
            </a:pPr>
            <a:r>
              <a:rPr lang="en-US" b="1" i="1" dirty="0"/>
              <a:t>Keep sample of drug </a:t>
            </a:r>
            <a:r>
              <a:rPr lang="en-US" i="1" dirty="0"/>
              <a:t>used in appropriate storage, so one can compare this early drug formulation with later drug formulations</a:t>
            </a:r>
          </a:p>
          <a:p>
            <a:pPr lvl="3">
              <a:lnSpc>
                <a:spcPct val="100000"/>
              </a:lnSpc>
              <a:buFont typeface="Wingdings" panose="05000000000000000000" pitchFamily="2" charset="2"/>
              <a:buChar char="Ø"/>
            </a:pPr>
            <a:r>
              <a:rPr lang="en-US" i="1" dirty="0"/>
              <a:t>Researchers should </a:t>
            </a:r>
            <a:r>
              <a:rPr lang="en-US" b="1" i="1" dirty="0"/>
              <a:t>develop a stability indicating assay(s) to confirm stability of early drug sample kept in storage. </a:t>
            </a:r>
          </a:p>
          <a:p>
            <a:pPr lvl="1">
              <a:lnSpc>
                <a:spcPct val="100000"/>
              </a:lnSpc>
              <a:buFont typeface="Wingdings" panose="05000000000000000000" pitchFamily="2" charset="2"/>
              <a:buChar char="Ø"/>
            </a:pPr>
            <a:r>
              <a:rPr lang="en-US" dirty="0"/>
              <a:t>Note: early drug sample can be less pure, which could help to define negative activities of potential contaminants, at lower concentrations in purer final drug formulations </a:t>
            </a:r>
          </a:p>
          <a:p>
            <a:pPr lvl="3">
              <a:lnSpc>
                <a:spcPct val="100000"/>
              </a:lnSpc>
              <a:buFont typeface="Wingdings" panose="05000000000000000000" pitchFamily="2" charset="2"/>
              <a:buChar char="Ø"/>
            </a:pPr>
            <a:endParaRPr lang="en-US" dirty="0"/>
          </a:p>
          <a:p>
            <a:pPr>
              <a:lnSpc>
                <a:spcPct val="100000"/>
              </a:lnSpc>
              <a:buFont typeface="Wingdings" panose="05000000000000000000" pitchFamily="2" charset="2"/>
              <a:buChar char="v"/>
            </a:pPr>
            <a:r>
              <a:rPr lang="en-US" b="1" dirty="0">
                <a:highlight>
                  <a:srgbClr val="FF0000"/>
                </a:highlight>
              </a:rPr>
              <a:t>Basic Research studies are not regulated by FDA, but can be useful to FDA</a:t>
            </a:r>
          </a:p>
        </p:txBody>
      </p:sp>
      <p:sp>
        <p:nvSpPr>
          <p:cNvPr id="4" name="Date Placeholder 3">
            <a:extLst>
              <a:ext uri="{FF2B5EF4-FFF2-40B4-BE49-F238E27FC236}">
                <a16:creationId xmlns:a16="http://schemas.microsoft.com/office/drawing/2014/main" id="{5381DB6C-8F68-9637-DC70-F67B0B89BDF6}"/>
              </a:ext>
            </a:extLst>
          </p:cNvPr>
          <p:cNvSpPr>
            <a:spLocks noGrp="1"/>
          </p:cNvSpPr>
          <p:nvPr>
            <p:ph type="dt" sz="half" idx="10"/>
          </p:nvPr>
        </p:nvSpPr>
        <p:spPr/>
        <p:txBody>
          <a:bodyPr/>
          <a:lstStyle/>
          <a:p>
            <a:fld id="{A75319DF-8066-46AE-AF3F-92D584997897}" type="datetimeyyyy">
              <a:rPr lang="en-US" smtClean="0"/>
              <a:t>2024</a:t>
            </a:fld>
            <a:endParaRPr lang="en-US"/>
          </a:p>
        </p:txBody>
      </p:sp>
      <p:sp>
        <p:nvSpPr>
          <p:cNvPr id="5" name="Slide Number Placeholder 4">
            <a:extLst>
              <a:ext uri="{FF2B5EF4-FFF2-40B4-BE49-F238E27FC236}">
                <a16:creationId xmlns:a16="http://schemas.microsoft.com/office/drawing/2014/main" id="{8B55C32B-5721-E155-2704-A410A9653ACA}"/>
              </a:ext>
            </a:extLst>
          </p:cNvPr>
          <p:cNvSpPr>
            <a:spLocks noGrp="1"/>
          </p:cNvSpPr>
          <p:nvPr>
            <p:ph type="sldNum" sz="quarter" idx="12"/>
          </p:nvPr>
        </p:nvSpPr>
        <p:spPr/>
        <p:txBody>
          <a:bodyPr/>
          <a:lstStyle/>
          <a:p>
            <a:fld id="{34B4DD7E-2793-48A4-90C0-F7A8366D2CFE}" type="slidenum">
              <a:rPr lang="en-US" smtClean="0"/>
              <a:t>5</a:t>
            </a:fld>
            <a:endParaRPr lang="en-US" dirty="0"/>
          </a:p>
        </p:txBody>
      </p:sp>
    </p:spTree>
    <p:extLst>
      <p:ext uri="{BB962C8B-B14F-4D97-AF65-F5344CB8AC3E}">
        <p14:creationId xmlns:p14="http://schemas.microsoft.com/office/powerpoint/2010/main" val="4231189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DE941-1D26-73D9-CA11-9880AB2F5B77}"/>
              </a:ext>
            </a:extLst>
          </p:cNvPr>
          <p:cNvSpPr>
            <a:spLocks noGrp="1"/>
          </p:cNvSpPr>
          <p:nvPr>
            <p:ph type="title"/>
          </p:nvPr>
        </p:nvSpPr>
        <p:spPr>
          <a:xfrm>
            <a:off x="838200" y="179799"/>
            <a:ext cx="10515600" cy="621585"/>
          </a:xfrm>
        </p:spPr>
        <p:txBody>
          <a:bodyPr>
            <a:noAutofit/>
          </a:bodyPr>
          <a:lstStyle/>
          <a:p>
            <a:r>
              <a:rPr lang="en-US" b="1" dirty="0"/>
              <a:t>Understanding FDA’s Concerns</a:t>
            </a:r>
          </a:p>
        </p:txBody>
      </p:sp>
      <p:sp>
        <p:nvSpPr>
          <p:cNvPr id="3" name="Content Placeholder 2">
            <a:extLst>
              <a:ext uri="{FF2B5EF4-FFF2-40B4-BE49-F238E27FC236}">
                <a16:creationId xmlns:a16="http://schemas.microsoft.com/office/drawing/2014/main" id="{8123DF03-B698-BE8F-01EC-9F3D3ECDA3E7}"/>
              </a:ext>
            </a:extLst>
          </p:cNvPr>
          <p:cNvSpPr>
            <a:spLocks noGrp="1"/>
          </p:cNvSpPr>
          <p:nvPr>
            <p:ph idx="1"/>
          </p:nvPr>
        </p:nvSpPr>
        <p:spPr>
          <a:xfrm>
            <a:off x="308225" y="1171254"/>
            <a:ext cx="11270749" cy="5506947"/>
          </a:xfrm>
        </p:spPr>
        <p:txBody>
          <a:bodyPr>
            <a:normAutofit lnSpcReduction="10000"/>
          </a:bodyPr>
          <a:lstStyle/>
          <a:p>
            <a:r>
              <a:rPr lang="en-US" dirty="0"/>
              <a:t>FDA regulations and drug regulations operates on precedent and analogue with drugs it has previously approved.  FDA experience with particular disease and drugs are discussed in </a:t>
            </a:r>
            <a:r>
              <a:rPr lang="en-US" dirty="0">
                <a:highlight>
                  <a:srgbClr val="FFFF00"/>
                </a:highlight>
              </a:rPr>
              <a:t>FDA Guidance for Industry:</a:t>
            </a:r>
          </a:p>
          <a:p>
            <a:pPr lvl="1">
              <a:buFont typeface="Wingdings" panose="05000000000000000000" pitchFamily="2" charset="2"/>
              <a:buChar char="Ø"/>
            </a:pPr>
            <a:r>
              <a:rPr lang="en-US" dirty="0"/>
              <a:t>FDA Guidance for Industry  represents FDA’s current thinking on a topic – design of animal studies, drugs approved for related diseases, safety concerns, …. Examples:</a:t>
            </a:r>
          </a:p>
          <a:p>
            <a:pPr lvl="2">
              <a:buFont typeface="Wingdings" panose="05000000000000000000" pitchFamily="2" charset="2"/>
              <a:buChar char="Ø"/>
            </a:pPr>
            <a:r>
              <a:rPr lang="en-US" dirty="0"/>
              <a:t>Cerebral Spinal Fluid (CSF) Shunt Systems, 7/16/2028</a:t>
            </a:r>
          </a:p>
          <a:p>
            <a:pPr lvl="2">
              <a:buFont typeface="Wingdings" panose="05000000000000000000" pitchFamily="2" charset="2"/>
              <a:buChar char="Ø"/>
            </a:pPr>
            <a:r>
              <a:rPr lang="en-US" dirty="0" err="1"/>
              <a:t>Acetazotamide</a:t>
            </a:r>
            <a:r>
              <a:rPr lang="en-US" dirty="0"/>
              <a:t> (Diamox) &amp; Furosemide </a:t>
            </a:r>
          </a:p>
          <a:p>
            <a:pPr lvl="2">
              <a:buFont typeface="Wingdings" panose="05000000000000000000" pitchFamily="2" charset="2"/>
              <a:buChar char="Ø"/>
            </a:pPr>
            <a:r>
              <a:rPr lang="en-US" dirty="0"/>
              <a:t>Carbonic anhydrase inhibitors</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If the drug you are studying has been previously approved look at it package insert to describe safety testing requirements, human adverse events associated with the drug, metabolic pathways (toxicity of drug’s breakdown products,…).</a:t>
            </a:r>
          </a:p>
          <a:p>
            <a:pPr marL="457200" lvl="1" indent="0">
              <a:buNone/>
            </a:pPr>
            <a:r>
              <a:rPr lang="en-US" b="1" dirty="0">
                <a:highlight>
                  <a:srgbClr val="FFFF00"/>
                </a:highlight>
              </a:rPr>
              <a:t>           Can also download the FDA review package for approved drugs:  example </a:t>
            </a:r>
            <a:r>
              <a:rPr lang="en-US" b="1" dirty="0"/>
              <a:t>	   </a:t>
            </a:r>
          </a:p>
          <a:p>
            <a:pPr marL="457200" lvl="1" indent="0">
              <a:buNone/>
            </a:pPr>
            <a:r>
              <a:rPr lang="en-US" b="1" dirty="0"/>
              <a:t>                      ACETAZOLAMIDE    </a:t>
            </a:r>
            <a:r>
              <a:rPr lang="en-US" b="1" dirty="0">
                <a:highlight>
                  <a:srgbClr val="FF0000"/>
                </a:highlight>
              </a:rPr>
              <a:t>A207659</a:t>
            </a:r>
            <a:r>
              <a:rPr lang="en-US" b="1" dirty="0"/>
              <a:t>     CAPSULE, EXTENDED RELEASE	</a:t>
            </a:r>
          </a:p>
          <a:p>
            <a:pPr marL="457200" lvl="1" indent="0">
              <a:buNone/>
            </a:pPr>
            <a:r>
              <a:rPr lang="en-US" b="1" dirty="0"/>
              <a:t>             ORAL   500MG   AB (Therapeutic </a:t>
            </a:r>
            <a:r>
              <a:rPr lang="en-US" b="1" dirty="0" err="1"/>
              <a:t>equivalnce</a:t>
            </a:r>
            <a:r>
              <a:rPr lang="en-US" b="1" dirty="0"/>
              <a:t>)   ACCORD HEALTHCARE INC</a:t>
            </a:r>
          </a:p>
          <a:p>
            <a:pPr lvl="5">
              <a:buFont typeface="Wingdings" panose="05000000000000000000" pitchFamily="2" charset="2"/>
              <a:buChar char="§"/>
            </a:pPr>
            <a:r>
              <a:rPr lang="en-US" sz="2400" b="1" dirty="0">
                <a:highlight>
                  <a:srgbClr val="FFFF00"/>
                </a:highlight>
              </a:rPr>
              <a:t>SEE:  Orange Book  or  www.accessdata.fda.gov</a:t>
            </a:r>
          </a:p>
          <a:p>
            <a:pPr lvl="1">
              <a:buFont typeface="Wingdings" panose="05000000000000000000" pitchFamily="2" charset="2"/>
              <a:buChar char="Ø"/>
            </a:pPr>
            <a:endParaRPr lang="en-US" dirty="0"/>
          </a:p>
        </p:txBody>
      </p:sp>
      <p:sp>
        <p:nvSpPr>
          <p:cNvPr id="4" name="Date Placeholder 3">
            <a:extLst>
              <a:ext uri="{FF2B5EF4-FFF2-40B4-BE49-F238E27FC236}">
                <a16:creationId xmlns:a16="http://schemas.microsoft.com/office/drawing/2014/main" id="{7B3FA3E7-2C89-8FF9-AD1D-411E19F01298}"/>
              </a:ext>
            </a:extLst>
          </p:cNvPr>
          <p:cNvSpPr>
            <a:spLocks noGrp="1"/>
          </p:cNvSpPr>
          <p:nvPr>
            <p:ph type="dt" sz="half" idx="10"/>
          </p:nvPr>
        </p:nvSpPr>
        <p:spPr/>
        <p:txBody>
          <a:bodyPr/>
          <a:lstStyle/>
          <a:p>
            <a:fld id="{8957B3FE-BAFD-4D03-8845-60E2733D7273}" type="datetimeyyyy">
              <a:rPr lang="en-US" smtClean="0"/>
              <a:t>2024</a:t>
            </a:fld>
            <a:endParaRPr lang="en-US"/>
          </a:p>
        </p:txBody>
      </p:sp>
      <p:sp>
        <p:nvSpPr>
          <p:cNvPr id="5" name="Slide Number Placeholder 4">
            <a:extLst>
              <a:ext uri="{FF2B5EF4-FFF2-40B4-BE49-F238E27FC236}">
                <a16:creationId xmlns:a16="http://schemas.microsoft.com/office/drawing/2014/main" id="{F30161EF-A084-B40F-631D-5BA9CFA40472}"/>
              </a:ext>
            </a:extLst>
          </p:cNvPr>
          <p:cNvSpPr>
            <a:spLocks noGrp="1"/>
          </p:cNvSpPr>
          <p:nvPr>
            <p:ph type="sldNum" sz="quarter" idx="12"/>
          </p:nvPr>
        </p:nvSpPr>
        <p:spPr/>
        <p:txBody>
          <a:bodyPr/>
          <a:lstStyle/>
          <a:p>
            <a:fld id="{34B4DD7E-2793-48A4-90C0-F7A8366D2CFE}" type="slidenum">
              <a:rPr lang="en-US" smtClean="0"/>
              <a:t>6</a:t>
            </a:fld>
            <a:endParaRPr lang="en-US"/>
          </a:p>
        </p:txBody>
      </p:sp>
    </p:spTree>
    <p:extLst>
      <p:ext uri="{BB962C8B-B14F-4D97-AF65-F5344CB8AC3E}">
        <p14:creationId xmlns:p14="http://schemas.microsoft.com/office/powerpoint/2010/main" val="100674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8BC9F-122E-CA0F-5203-4F8C7FD3972E}"/>
              </a:ext>
            </a:extLst>
          </p:cNvPr>
          <p:cNvSpPr>
            <a:spLocks noGrp="1"/>
          </p:cNvSpPr>
          <p:nvPr>
            <p:ph type="title"/>
          </p:nvPr>
        </p:nvSpPr>
        <p:spPr>
          <a:xfrm>
            <a:off x="452064" y="365125"/>
            <a:ext cx="11394040" cy="836951"/>
          </a:xfrm>
        </p:spPr>
        <p:txBody>
          <a:bodyPr/>
          <a:lstStyle/>
          <a:p>
            <a:r>
              <a:rPr lang="en-US" b="1" dirty="0"/>
              <a:t>Academic Meetings With FDA (Drugs/Devices)</a:t>
            </a:r>
          </a:p>
        </p:txBody>
      </p:sp>
      <p:sp>
        <p:nvSpPr>
          <p:cNvPr id="3" name="Content Placeholder 2">
            <a:extLst>
              <a:ext uri="{FF2B5EF4-FFF2-40B4-BE49-F238E27FC236}">
                <a16:creationId xmlns:a16="http://schemas.microsoft.com/office/drawing/2014/main" id="{230481B8-0B71-CFA2-4B38-DFD9BEF6700D}"/>
              </a:ext>
            </a:extLst>
          </p:cNvPr>
          <p:cNvSpPr>
            <a:spLocks noGrp="1"/>
          </p:cNvSpPr>
          <p:nvPr>
            <p:ph idx="1"/>
          </p:nvPr>
        </p:nvSpPr>
        <p:spPr>
          <a:xfrm>
            <a:off x="277401" y="1345915"/>
            <a:ext cx="11681717" cy="5146960"/>
          </a:xfrm>
        </p:spPr>
        <p:txBody>
          <a:bodyPr>
            <a:normAutofit fontScale="92500" lnSpcReduction="10000"/>
          </a:bodyPr>
          <a:lstStyle/>
          <a:p>
            <a:r>
              <a:rPr lang="en-US" dirty="0"/>
              <a:t>Strategy for FDA Meetings:</a:t>
            </a:r>
          </a:p>
          <a:p>
            <a:pPr lvl="1"/>
            <a:r>
              <a:rPr lang="en-US" dirty="0"/>
              <a:t>First: </a:t>
            </a:r>
            <a:r>
              <a:rPr lang="en-US" dirty="0">
                <a:highlight>
                  <a:srgbClr val="FFFF00"/>
                </a:highlight>
              </a:rPr>
              <a:t>Identify the questions </a:t>
            </a:r>
            <a:r>
              <a:rPr lang="en-US" dirty="0"/>
              <a:t>you need to resolve with FDA impacting on your R &amp; D research in order to better focus your research efforts</a:t>
            </a:r>
          </a:p>
          <a:p>
            <a:pPr lvl="1"/>
            <a:r>
              <a:rPr lang="en-US" dirty="0"/>
              <a:t>Second: </a:t>
            </a:r>
            <a:r>
              <a:rPr lang="en-US" dirty="0">
                <a:highlight>
                  <a:srgbClr val="FFFF00"/>
                </a:highlight>
              </a:rPr>
              <a:t>Prepare a dossier </a:t>
            </a:r>
            <a:r>
              <a:rPr lang="en-US" dirty="0"/>
              <a:t>with experimental information to frame each question asked of FDA to give them background information sufficient to answer your question:</a:t>
            </a:r>
          </a:p>
          <a:p>
            <a:pPr lvl="2">
              <a:buFont typeface="Wingdings" panose="05000000000000000000" pitchFamily="2" charset="2"/>
              <a:buChar char="Ø"/>
            </a:pPr>
            <a:r>
              <a:rPr lang="en-US" dirty="0"/>
              <a:t>Include any safety findings (particular effects on major organ systems)</a:t>
            </a:r>
          </a:p>
          <a:p>
            <a:pPr lvl="2">
              <a:buFont typeface="Wingdings" panose="05000000000000000000" pitchFamily="2" charset="2"/>
              <a:buChar char="Ø"/>
            </a:pPr>
            <a:r>
              <a:rPr lang="en-US" dirty="0"/>
              <a:t>Give FDA supporting data, as well as data, include positive &amp; negative data</a:t>
            </a:r>
          </a:p>
          <a:p>
            <a:pPr lvl="2">
              <a:buFont typeface="Wingdings" panose="05000000000000000000" pitchFamily="2" charset="2"/>
              <a:buChar char="Ø"/>
            </a:pPr>
            <a:r>
              <a:rPr lang="en-US" dirty="0"/>
              <a:t>How will it be administered – oral, sublingual, injection? </a:t>
            </a:r>
          </a:p>
          <a:p>
            <a:pPr lvl="2">
              <a:buFont typeface="Wingdings" panose="05000000000000000000" pitchFamily="2" charset="2"/>
              <a:buChar char="Ø"/>
            </a:pPr>
            <a:r>
              <a:rPr lang="en-US" dirty="0"/>
              <a:t>Usual dossier length </a:t>
            </a:r>
            <a:r>
              <a:rPr lang="en-US" dirty="0">
                <a:highlight>
                  <a:srgbClr val="FFFF00"/>
                </a:highlight>
              </a:rPr>
              <a:t>40-50 pages</a:t>
            </a:r>
            <a:r>
              <a:rPr lang="en-US" dirty="0"/>
              <a:t>,  attach only 1-2 key references or tables of raw data from critical studies</a:t>
            </a:r>
          </a:p>
          <a:p>
            <a:pPr lvl="2">
              <a:buFont typeface="Wingdings" panose="05000000000000000000" pitchFamily="2" charset="2"/>
              <a:buChar char="Ø"/>
            </a:pPr>
            <a:endParaRPr lang="en-US" dirty="0"/>
          </a:p>
          <a:p>
            <a:pPr lvl="1"/>
            <a:r>
              <a:rPr lang="en-US" dirty="0"/>
              <a:t>Third:  </a:t>
            </a:r>
            <a:r>
              <a:rPr lang="en-US" dirty="0" err="1"/>
              <a:t>Decribe</a:t>
            </a:r>
            <a:r>
              <a:rPr lang="en-US" dirty="0"/>
              <a:t> possible clinical focus of the new drug in terms of what you hope to prove, as to whether it will be:</a:t>
            </a:r>
          </a:p>
          <a:p>
            <a:pPr lvl="2">
              <a:buFont typeface="Wingdings" panose="05000000000000000000" pitchFamily="2" charset="2"/>
              <a:buChar char="Ø"/>
            </a:pPr>
            <a:r>
              <a:rPr lang="en-US" b="1" dirty="0"/>
              <a:t>Equally efficacious as an existing drug</a:t>
            </a:r>
          </a:p>
          <a:p>
            <a:pPr lvl="2">
              <a:buFont typeface="Wingdings" panose="05000000000000000000" pitchFamily="2" charset="2"/>
              <a:buChar char="Ø"/>
            </a:pPr>
            <a:r>
              <a:rPr lang="en-US" b="1" dirty="0"/>
              <a:t>More or less efficacious than an existing drug</a:t>
            </a:r>
          </a:p>
          <a:p>
            <a:pPr lvl="3">
              <a:buFont typeface="Wingdings" panose="05000000000000000000" pitchFamily="2" charset="2"/>
              <a:buChar char="v"/>
            </a:pPr>
            <a:r>
              <a:rPr lang="en-US" b="1" dirty="0"/>
              <a:t>If there is no existing approved drug, then tell FDA your goal of what clinical claim you hope to make </a:t>
            </a:r>
          </a:p>
          <a:p>
            <a:pPr lvl="2">
              <a:buFont typeface="Wingdings" panose="05000000000000000000" pitchFamily="2" charset="2"/>
              <a:buChar char="Ø"/>
            </a:pPr>
            <a:r>
              <a:rPr lang="en-US" b="1" dirty="0"/>
              <a:t>Safer than an existing approved drug &gt;  </a:t>
            </a:r>
            <a:r>
              <a:rPr lang="en-US" dirty="0"/>
              <a:t>a drug which reduces serious adverse events is approvable</a:t>
            </a:r>
          </a:p>
          <a:p>
            <a:pPr lvl="1"/>
            <a:endParaRPr lang="en-US" dirty="0"/>
          </a:p>
          <a:p>
            <a:pPr lvl="1"/>
            <a:endParaRPr lang="en-US" dirty="0"/>
          </a:p>
        </p:txBody>
      </p:sp>
      <p:sp>
        <p:nvSpPr>
          <p:cNvPr id="4" name="Date Placeholder 3">
            <a:extLst>
              <a:ext uri="{FF2B5EF4-FFF2-40B4-BE49-F238E27FC236}">
                <a16:creationId xmlns:a16="http://schemas.microsoft.com/office/drawing/2014/main" id="{4CEC915B-7A10-6D31-137B-25EF1642E444}"/>
              </a:ext>
            </a:extLst>
          </p:cNvPr>
          <p:cNvSpPr>
            <a:spLocks noGrp="1"/>
          </p:cNvSpPr>
          <p:nvPr>
            <p:ph type="dt" sz="half" idx="10"/>
          </p:nvPr>
        </p:nvSpPr>
        <p:spPr/>
        <p:txBody>
          <a:bodyPr/>
          <a:lstStyle/>
          <a:p>
            <a:fld id="{E4A49F27-199B-4EB4-B8D4-A17B18318480}" type="datetimeyyyy">
              <a:rPr lang="en-US" smtClean="0"/>
              <a:t>2024</a:t>
            </a:fld>
            <a:endParaRPr lang="en-US"/>
          </a:p>
        </p:txBody>
      </p:sp>
      <p:sp>
        <p:nvSpPr>
          <p:cNvPr id="5" name="Slide Number Placeholder 4">
            <a:extLst>
              <a:ext uri="{FF2B5EF4-FFF2-40B4-BE49-F238E27FC236}">
                <a16:creationId xmlns:a16="http://schemas.microsoft.com/office/drawing/2014/main" id="{6805D925-E4B5-F906-9D92-7CC8DC5C9BDD}"/>
              </a:ext>
            </a:extLst>
          </p:cNvPr>
          <p:cNvSpPr>
            <a:spLocks noGrp="1"/>
          </p:cNvSpPr>
          <p:nvPr>
            <p:ph type="sldNum" sz="quarter" idx="12"/>
          </p:nvPr>
        </p:nvSpPr>
        <p:spPr/>
        <p:txBody>
          <a:bodyPr/>
          <a:lstStyle/>
          <a:p>
            <a:fld id="{34B4DD7E-2793-48A4-90C0-F7A8366D2CFE}" type="slidenum">
              <a:rPr lang="en-US" smtClean="0"/>
              <a:t>7</a:t>
            </a:fld>
            <a:endParaRPr lang="en-US"/>
          </a:p>
        </p:txBody>
      </p:sp>
    </p:spTree>
    <p:extLst>
      <p:ext uri="{BB962C8B-B14F-4D97-AF65-F5344CB8AC3E}">
        <p14:creationId xmlns:p14="http://schemas.microsoft.com/office/powerpoint/2010/main" val="1481589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2DE85-4CF5-B924-F150-2BE25A05DFDC}"/>
              </a:ext>
            </a:extLst>
          </p:cNvPr>
          <p:cNvSpPr>
            <a:spLocks noGrp="1"/>
          </p:cNvSpPr>
          <p:nvPr>
            <p:ph type="title"/>
          </p:nvPr>
        </p:nvSpPr>
        <p:spPr>
          <a:xfrm>
            <a:off x="838200" y="220895"/>
            <a:ext cx="10463373" cy="570215"/>
          </a:xfrm>
        </p:spPr>
        <p:txBody>
          <a:bodyPr>
            <a:noAutofit/>
          </a:bodyPr>
          <a:lstStyle/>
          <a:p>
            <a:r>
              <a:rPr lang="en-US" b="1" dirty="0"/>
              <a:t>FDA Speak Nuances</a:t>
            </a:r>
          </a:p>
        </p:txBody>
      </p:sp>
      <p:sp>
        <p:nvSpPr>
          <p:cNvPr id="3" name="Content Placeholder 2">
            <a:extLst>
              <a:ext uri="{FF2B5EF4-FFF2-40B4-BE49-F238E27FC236}">
                <a16:creationId xmlns:a16="http://schemas.microsoft.com/office/drawing/2014/main" id="{11AE6515-B0AC-6BB8-D96C-F61F775DB26D}"/>
              </a:ext>
            </a:extLst>
          </p:cNvPr>
          <p:cNvSpPr>
            <a:spLocks noGrp="1"/>
          </p:cNvSpPr>
          <p:nvPr>
            <p:ph idx="1"/>
          </p:nvPr>
        </p:nvSpPr>
        <p:spPr>
          <a:xfrm>
            <a:off x="246581" y="791110"/>
            <a:ext cx="11342668" cy="5845995"/>
          </a:xfrm>
        </p:spPr>
        <p:txBody>
          <a:bodyPr>
            <a:normAutofit lnSpcReduction="10000"/>
          </a:bodyPr>
          <a:lstStyle/>
          <a:p>
            <a:pPr>
              <a:lnSpc>
                <a:spcPct val="110000"/>
              </a:lnSpc>
            </a:pPr>
            <a:r>
              <a:rPr lang="en-US" dirty="0"/>
              <a:t>Today many academic researchers focusing on clinical problems, find it </a:t>
            </a:r>
            <a:r>
              <a:rPr lang="en-US" b="1" dirty="0"/>
              <a:t>helpful to talk with FDA</a:t>
            </a:r>
            <a:r>
              <a:rPr lang="en-US" dirty="0"/>
              <a:t>, and secure their advice, so they can generate data that anticipates potential FDA issues</a:t>
            </a:r>
          </a:p>
          <a:p>
            <a:pPr>
              <a:lnSpc>
                <a:spcPct val="110000"/>
              </a:lnSpc>
            </a:pPr>
            <a:r>
              <a:rPr lang="en-US" b="1" dirty="0"/>
              <a:t>Remember FDA is not your consultant</a:t>
            </a:r>
            <a:r>
              <a:rPr lang="en-US" dirty="0"/>
              <a:t>, do not ask them what to do!</a:t>
            </a:r>
          </a:p>
          <a:p>
            <a:pPr lvl="1"/>
            <a:r>
              <a:rPr lang="en-US" dirty="0"/>
              <a:t>Tell them what you plane and ask their advice and recommendations</a:t>
            </a:r>
          </a:p>
          <a:p>
            <a:r>
              <a:rPr lang="en-US" b="1" dirty="0"/>
              <a:t>How to Phrase a Question to the FDA:</a:t>
            </a:r>
          </a:p>
          <a:p>
            <a:pPr lvl="1"/>
            <a:r>
              <a:rPr lang="en-US" dirty="0">
                <a:highlight>
                  <a:srgbClr val="FFFF00"/>
                </a:highlight>
              </a:rPr>
              <a:t>Q:  Based on the experimental data, we propose to follow the enclosed draft animal studies protocol. Do you agree that this draft protocol could provide data to support a Phase 1 human study?  If not, could you explain what protocol modifications would be recommended?</a:t>
            </a:r>
          </a:p>
          <a:p>
            <a:pPr lvl="2">
              <a:buFont typeface="Wingdings" panose="05000000000000000000" pitchFamily="2" charset="2"/>
              <a:buChar char="Ø"/>
            </a:pPr>
            <a:r>
              <a:rPr lang="en-US" dirty="0"/>
              <a:t>If you later decide to do something different, based on some scientific rationale, then merely document scientifically, why it was experimentally appropriate to do so.  </a:t>
            </a:r>
          </a:p>
          <a:p>
            <a:r>
              <a:rPr lang="en-US" b="1" dirty="0">
                <a:highlight>
                  <a:srgbClr val="FF0000"/>
                </a:highlight>
              </a:rPr>
              <a:t>FDA is inherently suspect of all published scientific articles, because they suspect that the data has been “selected” for publication.</a:t>
            </a:r>
          </a:p>
          <a:p>
            <a:pPr lvl="2">
              <a:buFont typeface="Wingdings" panose="05000000000000000000" pitchFamily="2" charset="2"/>
              <a:buChar char="Ø"/>
            </a:pPr>
            <a:r>
              <a:rPr lang="en-US" dirty="0"/>
              <a:t>Show raw data from multiple experiments in table/chart</a:t>
            </a:r>
          </a:p>
          <a:p>
            <a:pPr lvl="2">
              <a:buFont typeface="Wingdings" panose="05000000000000000000" pitchFamily="2" charset="2"/>
              <a:buChar char="Ø"/>
            </a:pPr>
            <a:endParaRPr lang="en-US" dirty="0"/>
          </a:p>
          <a:p>
            <a:endParaRPr lang="en-US" dirty="0"/>
          </a:p>
        </p:txBody>
      </p:sp>
      <p:sp>
        <p:nvSpPr>
          <p:cNvPr id="4" name="Date Placeholder 3">
            <a:extLst>
              <a:ext uri="{FF2B5EF4-FFF2-40B4-BE49-F238E27FC236}">
                <a16:creationId xmlns:a16="http://schemas.microsoft.com/office/drawing/2014/main" id="{40D8715B-7F8B-3DB6-1E12-7995A00B6BBF}"/>
              </a:ext>
            </a:extLst>
          </p:cNvPr>
          <p:cNvSpPr>
            <a:spLocks noGrp="1"/>
          </p:cNvSpPr>
          <p:nvPr>
            <p:ph type="dt" sz="half" idx="10"/>
          </p:nvPr>
        </p:nvSpPr>
        <p:spPr/>
        <p:txBody>
          <a:bodyPr/>
          <a:lstStyle/>
          <a:p>
            <a:fld id="{F484285D-D35C-4048-99C1-802201A2CDCE}" type="datetimeyyyy">
              <a:rPr lang="en-US" smtClean="0"/>
              <a:t>2024</a:t>
            </a:fld>
            <a:endParaRPr lang="en-US"/>
          </a:p>
        </p:txBody>
      </p:sp>
      <p:sp>
        <p:nvSpPr>
          <p:cNvPr id="5" name="Slide Number Placeholder 4">
            <a:extLst>
              <a:ext uri="{FF2B5EF4-FFF2-40B4-BE49-F238E27FC236}">
                <a16:creationId xmlns:a16="http://schemas.microsoft.com/office/drawing/2014/main" id="{83AF725D-6D3C-B805-F4A3-09FDC9065E7F}"/>
              </a:ext>
            </a:extLst>
          </p:cNvPr>
          <p:cNvSpPr>
            <a:spLocks noGrp="1"/>
          </p:cNvSpPr>
          <p:nvPr>
            <p:ph type="sldNum" sz="quarter" idx="12"/>
          </p:nvPr>
        </p:nvSpPr>
        <p:spPr/>
        <p:txBody>
          <a:bodyPr/>
          <a:lstStyle/>
          <a:p>
            <a:fld id="{34B4DD7E-2793-48A4-90C0-F7A8366D2CFE}" type="slidenum">
              <a:rPr lang="en-US" smtClean="0"/>
              <a:t>8</a:t>
            </a:fld>
            <a:endParaRPr lang="en-US"/>
          </a:p>
        </p:txBody>
      </p:sp>
    </p:spTree>
    <p:extLst>
      <p:ext uri="{BB962C8B-B14F-4D97-AF65-F5344CB8AC3E}">
        <p14:creationId xmlns:p14="http://schemas.microsoft.com/office/powerpoint/2010/main" val="2445974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F77D3-EC27-9D21-1B02-B8F892096DCD}"/>
              </a:ext>
            </a:extLst>
          </p:cNvPr>
          <p:cNvSpPr>
            <a:spLocks noGrp="1"/>
          </p:cNvSpPr>
          <p:nvPr>
            <p:ph type="title"/>
          </p:nvPr>
        </p:nvSpPr>
        <p:spPr>
          <a:xfrm>
            <a:off x="838200" y="365126"/>
            <a:ext cx="10432551" cy="518452"/>
          </a:xfrm>
        </p:spPr>
        <p:txBody>
          <a:bodyPr>
            <a:noAutofit/>
          </a:bodyPr>
          <a:lstStyle/>
          <a:p>
            <a:r>
              <a:rPr lang="en-US" dirty="0"/>
              <a:t>NIH SBIR Funding and FDA Concepts</a:t>
            </a:r>
          </a:p>
        </p:txBody>
      </p:sp>
      <p:sp>
        <p:nvSpPr>
          <p:cNvPr id="3" name="Content Placeholder 2">
            <a:extLst>
              <a:ext uri="{FF2B5EF4-FFF2-40B4-BE49-F238E27FC236}">
                <a16:creationId xmlns:a16="http://schemas.microsoft.com/office/drawing/2014/main" id="{B65C8D16-FC8F-54A9-7922-41CC8B34D4D5}"/>
              </a:ext>
            </a:extLst>
          </p:cNvPr>
          <p:cNvSpPr>
            <a:spLocks noGrp="1"/>
          </p:cNvSpPr>
          <p:nvPr>
            <p:ph idx="1"/>
          </p:nvPr>
        </p:nvSpPr>
        <p:spPr>
          <a:xfrm>
            <a:off x="523981" y="1181528"/>
            <a:ext cx="11394041" cy="5445303"/>
          </a:xfrm>
        </p:spPr>
        <p:txBody>
          <a:bodyPr>
            <a:normAutofit lnSpcReduction="10000"/>
          </a:bodyPr>
          <a:lstStyle/>
          <a:p>
            <a:r>
              <a:rPr lang="en-US" dirty="0">
                <a:highlight>
                  <a:srgbClr val="FFFF00"/>
                </a:highlight>
              </a:rPr>
              <a:t>SBIRs are evaluated both scientifically and also on their understanding and addressing the FDA process to move the research into a product.</a:t>
            </a:r>
          </a:p>
          <a:p>
            <a:pPr lvl="1">
              <a:buFont typeface="Wingdings" panose="05000000000000000000" pitchFamily="2" charset="2"/>
              <a:buChar char="Ø"/>
            </a:pPr>
            <a:r>
              <a:rPr lang="en-US" dirty="0"/>
              <a:t>Need a corporate partner</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It is not sufficient to merely say that one has an FDA regulatory consultant on board, need a viable FDA strategy as to how you are going to move the R &amp; D product through the FDA approval process</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Need to discuss specifically how the researcher intends to address the FDA requirements </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Explore NIH Commercialization Readiness grants address</a:t>
            </a:r>
          </a:p>
          <a:p>
            <a:pPr lvl="2">
              <a:buFont typeface="Wingdings" panose="05000000000000000000" pitchFamily="2" charset="2"/>
              <a:buChar char="ü"/>
            </a:pPr>
            <a:r>
              <a:rPr lang="en-US" dirty="0"/>
              <a:t>How you are going to </a:t>
            </a:r>
            <a:r>
              <a:rPr lang="en-US" dirty="0" err="1"/>
              <a:t>addess</a:t>
            </a:r>
            <a:r>
              <a:rPr lang="en-US" dirty="0"/>
              <a:t> specific FDA regulatory requirements</a:t>
            </a:r>
          </a:p>
          <a:p>
            <a:pPr lvl="2">
              <a:buFont typeface="Wingdings" panose="05000000000000000000" pitchFamily="2" charset="2"/>
              <a:buChar char="ü"/>
            </a:pPr>
            <a:r>
              <a:rPr lang="en-US" dirty="0"/>
              <a:t>Identify appropriate animals to evaluate safety</a:t>
            </a:r>
          </a:p>
          <a:p>
            <a:pPr lvl="2">
              <a:buFont typeface="Wingdings" panose="05000000000000000000" pitchFamily="2" charset="2"/>
              <a:buChar char="ü"/>
            </a:pPr>
            <a:r>
              <a:rPr lang="en-US" dirty="0"/>
              <a:t>Explore metabolism/catabolism – organs and pathways involved</a:t>
            </a:r>
          </a:p>
          <a:p>
            <a:pPr lvl="2">
              <a:buFont typeface="Wingdings" panose="05000000000000000000" pitchFamily="2" charset="2"/>
              <a:buChar char="ü"/>
            </a:pPr>
            <a:endParaRPr lang="en-US" dirty="0"/>
          </a:p>
        </p:txBody>
      </p:sp>
      <p:sp>
        <p:nvSpPr>
          <p:cNvPr id="4" name="Date Placeholder 3">
            <a:extLst>
              <a:ext uri="{FF2B5EF4-FFF2-40B4-BE49-F238E27FC236}">
                <a16:creationId xmlns:a16="http://schemas.microsoft.com/office/drawing/2014/main" id="{C886FE81-6A16-D0FA-0107-6FAFEED03E87}"/>
              </a:ext>
            </a:extLst>
          </p:cNvPr>
          <p:cNvSpPr>
            <a:spLocks noGrp="1"/>
          </p:cNvSpPr>
          <p:nvPr>
            <p:ph type="dt" sz="half" idx="10"/>
          </p:nvPr>
        </p:nvSpPr>
        <p:spPr/>
        <p:txBody>
          <a:bodyPr/>
          <a:lstStyle/>
          <a:p>
            <a:fld id="{99B89587-D878-432C-8CC9-FC2C709F80F3}" type="datetimeyyyy">
              <a:rPr lang="en-US" smtClean="0"/>
              <a:t>2024</a:t>
            </a:fld>
            <a:endParaRPr lang="en-US"/>
          </a:p>
        </p:txBody>
      </p:sp>
      <p:sp>
        <p:nvSpPr>
          <p:cNvPr id="5" name="Slide Number Placeholder 4">
            <a:extLst>
              <a:ext uri="{FF2B5EF4-FFF2-40B4-BE49-F238E27FC236}">
                <a16:creationId xmlns:a16="http://schemas.microsoft.com/office/drawing/2014/main" id="{EE6DE9F9-D795-53D4-AAB4-CFD4E1004653}"/>
              </a:ext>
            </a:extLst>
          </p:cNvPr>
          <p:cNvSpPr>
            <a:spLocks noGrp="1"/>
          </p:cNvSpPr>
          <p:nvPr>
            <p:ph type="sldNum" sz="quarter" idx="12"/>
          </p:nvPr>
        </p:nvSpPr>
        <p:spPr/>
        <p:txBody>
          <a:bodyPr/>
          <a:lstStyle/>
          <a:p>
            <a:fld id="{34B4DD7E-2793-48A4-90C0-F7A8366D2CFE}" type="slidenum">
              <a:rPr lang="en-US" smtClean="0"/>
              <a:t>9</a:t>
            </a:fld>
            <a:endParaRPr lang="en-US"/>
          </a:p>
        </p:txBody>
      </p:sp>
    </p:spTree>
    <p:extLst>
      <p:ext uri="{BB962C8B-B14F-4D97-AF65-F5344CB8AC3E}">
        <p14:creationId xmlns:p14="http://schemas.microsoft.com/office/powerpoint/2010/main" val="1220034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TotalTime>
  <Words>1884</Words>
  <Application>Microsoft Office PowerPoint</Application>
  <PresentationFormat>Widescreen</PresentationFormat>
  <Paragraphs>150</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Courier New</vt:lpstr>
      <vt:lpstr>Wingdings</vt:lpstr>
      <vt:lpstr>Office Theme</vt:lpstr>
      <vt:lpstr>   HYDROCEPHELUS ASSOCIATION WORKSHOP</vt:lpstr>
      <vt:lpstr>THE DRUG DISCOVERY PROCESS AND THE ROLE             OF THE ACADEMIC RESEARCHER</vt:lpstr>
      <vt:lpstr> Bruce F Mackler, Ph.D., J.D.       Biosketch</vt:lpstr>
      <vt:lpstr>New Drug R &amp; D Process                  9-15 years</vt:lpstr>
      <vt:lpstr>Basic Research Focus of Academic Drug Discovery</vt:lpstr>
      <vt:lpstr>Understanding FDA’s Concerns</vt:lpstr>
      <vt:lpstr>Academic Meetings With FDA (Drugs/Devices)</vt:lpstr>
      <vt:lpstr>FDA Speak Nuances</vt:lpstr>
      <vt:lpstr>NIH SBIR Funding and FDA Concepts</vt:lpstr>
      <vt:lpstr>PreClinical Development Phase</vt:lpstr>
      <vt:lpstr>Moving Into FDA Studies: terminology</vt:lpstr>
      <vt:lpstr>Questions:  What type of Drugs Are Approvable?</vt:lpstr>
      <vt:lpstr>         DRUG DISCOVERY PROCESS &amp; ROLE OF                        ACADEMIC RESEARCHER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HYDROCEPHELUS ASSOCIATION WORKSHOP</dc:title>
  <dc:creator>Bruce</dc:creator>
  <cp:lastModifiedBy>Bruce</cp:lastModifiedBy>
  <cp:revision>5</cp:revision>
  <cp:lastPrinted>2024-03-08T18:22:25Z</cp:lastPrinted>
  <dcterms:created xsi:type="dcterms:W3CDTF">2024-03-05T19:58:16Z</dcterms:created>
  <dcterms:modified xsi:type="dcterms:W3CDTF">2024-03-10T16:27:55Z</dcterms:modified>
</cp:coreProperties>
</file>